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40639" marR="40639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Times New Roman"/>
      </a:defRPr>
    </a:lvl1pPr>
    <a:lvl2pPr marL="40639" marR="40639" indent="3429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Times New Roman"/>
      </a:defRPr>
    </a:lvl2pPr>
    <a:lvl3pPr marL="40639" marR="40639" indent="685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Times New Roman"/>
      </a:defRPr>
    </a:lvl3pPr>
    <a:lvl4pPr marL="40639" marR="40639" indent="10287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Times New Roman"/>
      </a:defRPr>
    </a:lvl4pPr>
    <a:lvl5pPr marL="40639" marR="40639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Times New Roman"/>
      </a:defRPr>
    </a:lvl5pPr>
    <a:lvl6pPr marL="40639" marR="40639" indent="17145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Times New Roman"/>
      </a:defRPr>
    </a:lvl6pPr>
    <a:lvl7pPr marL="40639" marR="40639" indent="2057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Times New Roman"/>
      </a:defRPr>
    </a:lvl7pPr>
    <a:lvl8pPr marL="40639" marR="40639" indent="24003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Times New Roman"/>
      </a:defRPr>
    </a:lvl8pPr>
    <a:lvl9pPr marL="40639" marR="40639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" name="Shape 2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685800" y="381000"/>
            <a:ext cx="7772400" cy="160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685800" y="1981200"/>
            <a:ext cx="7772400" cy="487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2pPr marL="783590" indent="-285750">
              <a:spcBef>
                <a:spcPts val="600"/>
              </a:spcBef>
              <a:buChar char="–"/>
              <a:defRPr sz="2800"/>
            </a:lvl2pPr>
            <a:lvl3pPr marL="1183639" indent="-228600">
              <a:spcBef>
                <a:spcPts val="500"/>
              </a:spcBef>
              <a:defRPr sz="2400"/>
            </a:lvl3pPr>
            <a:lvl4pPr marL="1640839" indent="-228600">
              <a:spcBef>
                <a:spcPts val="400"/>
              </a:spcBef>
              <a:buChar char="–"/>
              <a:defRPr sz="2000"/>
            </a:lvl4pPr>
            <a:lvl5pPr marL="2098039" indent="-228600">
              <a:spcBef>
                <a:spcPts val="400"/>
              </a:spcBef>
              <a:buChar char="»"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7359650" y="6248400"/>
            <a:ext cx="292100" cy="29724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marL="0" marR="0" algn="ctr" defTabSz="584200"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40639" marR="40639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1pPr>
      <a:lvl2pPr marL="40639" marR="40639" indent="228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2pPr>
      <a:lvl3pPr marL="40639" marR="40639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3pPr>
      <a:lvl4pPr marL="40639" marR="40639" indent="685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4pPr>
      <a:lvl5pPr marL="40639" marR="40639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5pPr>
      <a:lvl6pPr marL="40639" marR="40639" indent="1143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6pPr>
      <a:lvl7pPr marL="40639" marR="40639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7pPr>
      <a:lvl8pPr marL="40639" marR="40639" indent="1600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8pPr>
      <a:lvl9pPr marL="40639" marR="40639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9pPr>
    </p:titleStyle>
    <p:bodyStyle>
      <a:lvl1pPr marL="383540" marR="40639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1pPr>
      <a:lvl2pPr marL="824411" marR="40639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2pPr>
      <a:lvl3pPr marL="1259839" marR="40639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3pPr>
      <a:lvl4pPr marL="17780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4pPr>
      <a:lvl5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5pPr>
      <a:lvl6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6pPr>
      <a:lvl7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7pPr>
      <a:lvl8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8pPr>
      <a:lvl9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685800" y="1828800"/>
            <a:ext cx="7772400" cy="2057400"/>
          </a:xfrm>
          <a:prstGeom prst="rect">
            <a:avLst/>
          </a:prstGeom>
        </p:spPr>
        <p:txBody>
          <a:bodyPr/>
          <a:lstStyle/>
          <a:p>
            <a:pPr/>
            <a:r>
              <a:t>Valence Electrons</a:t>
            </a:r>
          </a:p>
        </p:txBody>
      </p:sp>
      <p:sp>
        <p:nvSpPr>
          <p:cNvPr id="23" name="Shape 23"/>
          <p:cNvSpPr/>
          <p:nvPr>
            <p:ph type="body" sz="half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/>
          <a:p>
            <a:pPr marL="40639" indent="0" algn="ctr">
              <a:buClr>
                <a:srgbClr val="000000"/>
              </a:buClr>
              <a:buSzTx/>
              <a:buFont typeface="Times New Roman"/>
              <a:buNone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6" name="Shape 2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824411" indent="-326571"/>
            <a:r>
              <a:t>Electrons in atoms are found in </a:t>
            </a:r>
            <a:r>
              <a:rPr b="1" u="sng"/>
              <a:t>energy</a:t>
            </a:r>
            <a:r>
              <a:t> </a:t>
            </a:r>
            <a:r>
              <a:rPr b="1" u="sng"/>
              <a:t>levels</a:t>
            </a:r>
            <a:r>
              <a:t> surrounding the nucleus</a:t>
            </a:r>
          </a:p>
          <a:p>
            <a:pPr marL="824411" indent="-326571"/>
            <a:r>
              <a:t>1</a:t>
            </a:r>
            <a:r>
              <a:rPr baseline="29999"/>
              <a:t>st</a:t>
            </a:r>
            <a:r>
              <a:t> energy level is </a:t>
            </a:r>
            <a:r>
              <a:rPr b="1" u="sng"/>
              <a:t>closest</a:t>
            </a:r>
            <a:r>
              <a:t> to the nucleus and has the </a:t>
            </a:r>
            <a:r>
              <a:rPr b="1" u="sng"/>
              <a:t>lowest energy</a:t>
            </a:r>
            <a:endParaRPr b="1" u="sng"/>
          </a:p>
          <a:p>
            <a:pPr marL="824411" indent="-326571"/>
            <a:r>
              <a:t>Electrons obtain more energy as they move to higher energy levels further away from the nucleus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Maximum # of electrons in each energy level</a:t>
            </a:r>
          </a:p>
        </p:txBody>
      </p:sp>
      <p:sp>
        <p:nvSpPr>
          <p:cNvPr id="29" name="Shape 2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824411" indent="-326571"/>
            <a:r>
              <a:t>1</a:t>
            </a:r>
            <a:r>
              <a:rPr baseline="29999"/>
              <a:t>st</a:t>
            </a:r>
            <a:r>
              <a:t> = 2</a:t>
            </a:r>
          </a:p>
          <a:p>
            <a:pPr marL="824411" indent="-326571"/>
            <a:r>
              <a:t>2</a:t>
            </a:r>
            <a:r>
              <a:rPr baseline="29999"/>
              <a:t>nd</a:t>
            </a:r>
            <a:r>
              <a:t> = 8</a:t>
            </a:r>
          </a:p>
          <a:p>
            <a:pPr marL="824411" indent="-326571"/>
            <a:r>
              <a:t>3</a:t>
            </a:r>
            <a:r>
              <a:rPr baseline="29999"/>
              <a:t>rd</a:t>
            </a:r>
            <a:r>
              <a:t> = 18</a:t>
            </a:r>
          </a:p>
          <a:p>
            <a:pPr marL="824411" indent="-326571"/>
            <a:r>
              <a:t>4</a:t>
            </a:r>
            <a:r>
              <a:rPr baseline="29999"/>
              <a:t>th</a:t>
            </a:r>
            <a:r>
              <a:t> = 32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Font typeface="Times New Roman"/>
            </a:pPr>
            <a:r>
              <a:rPr b="1" u="sng"/>
              <a:t>Outermost region</a:t>
            </a:r>
            <a:r>
              <a:t> of the electron cloud contains the </a:t>
            </a:r>
            <a:r>
              <a:rPr b="1" u="sng"/>
              <a:t>valence electrons</a:t>
            </a:r>
            <a:r>
              <a:t> and is called the valence shell (involved in bonding)</a:t>
            </a:r>
          </a:p>
          <a:p>
            <a:pPr marL="824411" indent="-326571"/>
            <a:r>
              <a:t>Maximum number a </a:t>
            </a:r>
            <a:r>
              <a:rPr u="sng"/>
              <a:t>valence electrons</a:t>
            </a:r>
            <a:r>
              <a:t> an atom can have is </a:t>
            </a:r>
            <a:r>
              <a:rPr b="1" u="sng"/>
              <a:t>8</a:t>
            </a:r>
            <a:endParaRPr b="1" u="sng"/>
          </a:p>
          <a:p>
            <a:pPr>
              <a:buClr>
                <a:srgbClr val="000000"/>
              </a:buClr>
              <a:buSzTx/>
              <a:buFont typeface="Times New Roman"/>
              <a:buNone/>
            </a:pPr>
            <a:r>
              <a:t>      **Exception – 1</a:t>
            </a:r>
            <a:r>
              <a:rPr baseline="29999"/>
              <a:t>st</a:t>
            </a:r>
            <a:r>
              <a:t> energy level = 2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3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685800" y="165100"/>
            <a:ext cx="7772400" cy="1600200"/>
          </a:xfrm>
          <a:prstGeom prst="rect">
            <a:avLst/>
          </a:prstGeom>
        </p:spPr>
        <p:txBody>
          <a:bodyPr/>
          <a:lstStyle/>
          <a:p>
            <a:pPr/>
            <a:r>
              <a:t>Rules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685800" y="1778000"/>
            <a:ext cx="7772400" cy="4876800"/>
          </a:xfrm>
          <a:prstGeom prst="rect">
            <a:avLst/>
          </a:prstGeom>
        </p:spPr>
        <p:txBody>
          <a:bodyPr/>
          <a:lstStyle/>
          <a:p>
            <a:pPr marL="824411" indent="-326571"/>
            <a:r>
              <a:t>Period # (Rows               ) = energy level that valence electrons are on</a:t>
            </a:r>
          </a:p>
          <a:p>
            <a:pPr marL="824411" indent="-326571"/>
          </a:p>
          <a:p>
            <a:pPr marL="824411" indent="-326571"/>
          </a:p>
          <a:p>
            <a:pPr marL="824411" indent="-326571"/>
            <a:r>
              <a:t>Group # (Columns          )   = how many valence electrons each element has</a:t>
            </a:r>
          </a:p>
        </p:txBody>
      </p:sp>
      <p:sp>
        <p:nvSpPr>
          <p:cNvPr id="37" name="Shape 37"/>
          <p:cNvSpPr/>
          <p:nvPr/>
        </p:nvSpPr>
        <p:spPr>
          <a:xfrm flipV="1">
            <a:off x="3810000" y="2096244"/>
            <a:ext cx="1300014" cy="37356"/>
          </a:xfrm>
          <a:prstGeom prst="line">
            <a:avLst/>
          </a:prstGeom>
          <a:ln w="101600">
            <a:solidFill>
              <a:srgbClr val="000000"/>
            </a:solidFill>
            <a:headEnd type="stealth"/>
            <a:tailEnd type="stealth"/>
          </a:ln>
        </p:spPr>
        <p:txBody>
          <a:bodyPr lIns="0" tIns="0" rIns="0" bIns="0"/>
          <a:lstStyle/>
          <a:p>
            <a:pPr marL="0" marR="0" defTabSz="457200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8" name="Shape 38"/>
          <p:cNvSpPr/>
          <p:nvPr/>
        </p:nvSpPr>
        <p:spPr>
          <a:xfrm flipV="1">
            <a:off x="4686300" y="3387030"/>
            <a:ext cx="0" cy="1083370"/>
          </a:xfrm>
          <a:prstGeom prst="line">
            <a:avLst/>
          </a:prstGeom>
          <a:ln w="88900">
            <a:solidFill>
              <a:srgbClr val="000000"/>
            </a:solidFill>
            <a:headEnd type="stealth"/>
            <a:tailEnd type="stealth"/>
          </a:ln>
        </p:spPr>
        <p:txBody>
          <a:bodyPr lIns="0" tIns="0" rIns="0" bIns="0"/>
          <a:lstStyle/>
          <a:p>
            <a:pPr marL="0" marR="0" defTabSz="457200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3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eriodic%20table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4400" y="685800"/>
            <a:ext cx="7315201" cy="5486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Example:  Carbon</a:t>
            </a:r>
          </a:p>
        </p:txBody>
      </p:sp>
      <p:sp>
        <p:nvSpPr>
          <p:cNvPr id="43" name="Shape 4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824411" indent="-326571"/>
            <a:r>
              <a:t>A)  Total electrons = </a:t>
            </a:r>
          </a:p>
          <a:p>
            <a:pPr marL="824411" indent="-326571"/>
            <a:r>
              <a:t>B)  # of electrons in energy level 1 = </a:t>
            </a:r>
          </a:p>
          <a:p>
            <a:pPr marL="824411" indent="-326571"/>
            <a:r>
              <a:t>C)  # of electrons in energy level 2 = </a:t>
            </a:r>
          </a:p>
          <a:p>
            <a:pPr marL="824411" indent="-326571"/>
            <a:r>
              <a:t>D)  # of electrons in energy level 3 = </a:t>
            </a:r>
          </a:p>
          <a:p>
            <a:pPr marL="824411" indent="-326571"/>
          </a:p>
          <a:p>
            <a:pPr marL="824411" indent="-326571"/>
            <a:r>
              <a:t>E)  Energy level of valence electrons = </a:t>
            </a:r>
          </a:p>
          <a:p>
            <a:pPr marL="824411" indent="-326571"/>
            <a:r>
              <a:t>F)  Number of valence electrons =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Example:  Chlorine</a:t>
            </a:r>
          </a:p>
        </p:txBody>
      </p:sp>
      <p:sp>
        <p:nvSpPr>
          <p:cNvPr id="46" name="Shape 4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824411" indent="-326571"/>
            <a:r>
              <a:t>A)  Total electrons = </a:t>
            </a:r>
          </a:p>
          <a:p>
            <a:pPr marL="824411" indent="-326571"/>
            <a:r>
              <a:t>B)  # of electrons in energy level 1 = </a:t>
            </a:r>
          </a:p>
          <a:p>
            <a:pPr marL="824411" indent="-326571"/>
            <a:r>
              <a:t>C)  # of electrons in energy level 2 = </a:t>
            </a:r>
          </a:p>
          <a:p>
            <a:pPr marL="824411" indent="-326571"/>
            <a:r>
              <a:t>D)  # of electrons in energy level 3 = </a:t>
            </a:r>
          </a:p>
          <a:p>
            <a:pPr marL="824411" indent="-326571"/>
          </a:p>
          <a:p>
            <a:pPr marL="824411" indent="-326571"/>
            <a:r>
              <a:t>E)  Energy level of valence electrons = </a:t>
            </a:r>
          </a:p>
          <a:p>
            <a:pPr marL="824411" indent="-326571"/>
            <a:r>
              <a:t>F)  Number of valence electrons =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Times New Roman"/>
        <a:ea typeface="Times New Roman"/>
        <a:cs typeface="Times New Roman"/>
      </a:majorFont>
      <a:minorFont>
        <a:latin typeface="Times New Roman"/>
        <a:ea typeface="Times New Roman"/>
        <a:cs typeface="Times New Roman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D2A9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Times New Roman"/>
        <a:ea typeface="Times New Roman"/>
        <a:cs typeface="Times New Roman"/>
      </a:majorFont>
      <a:minorFont>
        <a:latin typeface="Times New Roman"/>
        <a:ea typeface="Times New Roman"/>
        <a:cs typeface="Times New Roman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D2A9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