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359650" y="6248400"/>
            <a:ext cx="292100" cy="29724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685800" y="1828800"/>
            <a:ext cx="7772400" cy="2057400"/>
          </a:xfrm>
          <a:prstGeom prst="rect">
            <a:avLst/>
          </a:prstGeom>
        </p:spPr>
        <p:txBody>
          <a:bodyPr/>
          <a:lstStyle/>
          <a:p>
            <a:pPr/>
            <a:r>
              <a:t>Pure Substances vs. Mixtures</a:t>
            </a:r>
          </a:p>
        </p:txBody>
      </p:sp>
      <p:sp>
        <p:nvSpPr>
          <p:cNvPr id="23" name="Shape 23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/>
          <a:p>
            <a:pPr marL="40639" indent="0" algn="ctr">
              <a:buClr>
                <a:srgbClr val="000000"/>
              </a:buClr>
              <a:buSzTx/>
              <a:buFont typeface="Times New Roman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Pure Substances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Type of matter with a </a:t>
            </a:r>
            <a:r>
              <a:rPr u="sng"/>
              <a:t>fixed composition </a:t>
            </a:r>
            <a:r>
              <a:t>(has a chemical formula)</a:t>
            </a:r>
          </a:p>
          <a:p>
            <a:pPr marL="824411" indent="-326571"/>
            <a:r>
              <a:t>Can be an </a:t>
            </a:r>
            <a:r>
              <a:rPr u="sng"/>
              <a:t>element</a:t>
            </a:r>
            <a:r>
              <a:t> or </a:t>
            </a:r>
            <a:r>
              <a:rPr u="sng"/>
              <a:t>compound</a:t>
            </a:r>
            <a:endParaRPr u="sng"/>
          </a:p>
          <a:p>
            <a:pPr marL="824411" indent="-326571"/>
            <a:r>
              <a:t>Ex:  water, helium, salt, aluminum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Pure Substances:  Elements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All atoms in a substance have the same identity</a:t>
            </a:r>
          </a:p>
          <a:p>
            <a:pPr marL="824411" indent="-326571"/>
            <a:r>
              <a:t>Ex:  pencil point = carbon atoms</a:t>
            </a:r>
          </a:p>
          <a:p>
            <a:pPr marL="824411" indent="-326571"/>
            <a:r>
              <a:t>        penny = copper atoms</a:t>
            </a:r>
          </a:p>
          <a:p>
            <a:pPr marL="824411" indent="-326571"/>
            <a:r>
              <a:t>        thermometer = mercury atoms</a:t>
            </a:r>
          </a:p>
          <a:p>
            <a:pPr marL="824411" indent="-326571"/>
            <a:r>
              <a:t>        oxygen tank = oxygen atoms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Pure Substances:  Compounds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Two or more elements combined in fixed proportions to form substances</a:t>
            </a:r>
          </a:p>
          <a:p>
            <a:pPr marL="824411" indent="-326571"/>
            <a:r>
              <a:t>Ex:   H</a:t>
            </a:r>
            <a:r>
              <a:rPr baseline="-25000"/>
              <a:t>2</a:t>
            </a:r>
            <a:r>
              <a:t>O = water</a:t>
            </a:r>
          </a:p>
          <a:p>
            <a:pPr marL="824411" indent="-326571"/>
            <a:r>
              <a:t>         CaCO</a:t>
            </a:r>
            <a:r>
              <a:rPr baseline="-25000"/>
              <a:t>3</a:t>
            </a:r>
            <a:r>
              <a:t> = chalk</a:t>
            </a:r>
          </a:p>
          <a:p>
            <a:pPr marL="824411" indent="-326571"/>
            <a:r>
              <a:t>         NaCl = salt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Mixtures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Material made of 2 or more substances that can be separated by physical means</a:t>
            </a:r>
          </a:p>
          <a:p>
            <a:pPr marL="824411" indent="-326571"/>
            <a:r>
              <a:t>Two types:  heterogeneous and homogeneous mixtures</a:t>
            </a:r>
          </a:p>
        </p:txBody>
      </p:sp>
      <p:pic>
        <p:nvPicPr>
          <p:cNvPr id="36" name="eco-friendly-paint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4114800"/>
            <a:ext cx="3124200" cy="2073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izza-Hut-websit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95800" y="4038600"/>
            <a:ext cx="3124201" cy="23510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Heterogeneous vs. Homogeneous Mixtures</a:t>
            </a:r>
          </a:p>
        </p:txBody>
      </p:sp>
      <p:sp>
        <p:nvSpPr>
          <p:cNvPr id="40" name="Shape 40"/>
          <p:cNvSpPr/>
          <p:nvPr>
            <p:ph type="body" sz="half" idx="1"/>
          </p:nvPr>
        </p:nvSpPr>
        <p:spPr>
          <a:xfrm>
            <a:off x="685800" y="1981200"/>
            <a:ext cx="3810000" cy="4876800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Times New Roman"/>
              <a:defRPr b="1" sz="2800" u="sng"/>
            </a:pPr>
            <a:r>
              <a:t>Heterogeneous</a:t>
            </a:r>
          </a:p>
          <a:p>
            <a:pPr marL="783590" indent="-285750">
              <a:defRPr sz="2800"/>
            </a:pPr>
            <a:r>
              <a:t>Mixture in which different materials can be distinguished easily</a:t>
            </a:r>
          </a:p>
          <a:p>
            <a:pPr marL="783590" indent="-285750">
              <a:defRPr sz="2800"/>
            </a:pPr>
            <a:r>
              <a:t>Ex:  soups, salad dressings, concrete, cherry vanilla ice cream, pizza</a:t>
            </a:r>
          </a:p>
        </p:txBody>
      </p:sp>
      <p:sp>
        <p:nvSpPr>
          <p:cNvPr id="41" name="Shape 41"/>
          <p:cNvSpPr/>
          <p:nvPr/>
        </p:nvSpPr>
        <p:spPr>
          <a:xfrm>
            <a:off x="4648200" y="1981200"/>
            <a:ext cx="3822700" cy="350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8354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/>
              <a:buChar char="•"/>
              <a:defRPr b="1" sz="2800" u="sng"/>
            </a:pPr>
            <a:r>
              <a:t>Homogeneous</a:t>
            </a:r>
          </a:p>
          <a:p>
            <a:pPr marL="440690" indent="-400050">
              <a:spcBef>
                <a:spcPts val="600"/>
              </a:spcBef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sz="2800"/>
              <a:t>Contains 2 or more gaseous, liquid, or solid substances </a:t>
            </a:r>
            <a:r>
              <a:rPr sz="2800" u="sng"/>
              <a:t>blended evenly</a:t>
            </a:r>
            <a:r>
              <a:rPr sz="2800"/>
              <a:t> together </a:t>
            </a:r>
            <a:endParaRPr sz="2800"/>
          </a:p>
          <a:p>
            <a:pPr marL="38354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/>
              <a:buChar char="•"/>
              <a:defRPr sz="2800"/>
            </a:pPr>
            <a:r>
              <a:t>Ex:  flat pop, sugar water, paint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Solutions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Another name for homogeneous mixture</a:t>
            </a:r>
          </a:p>
          <a:p>
            <a:pPr marL="824411" indent="-326571"/>
            <a:r>
              <a:t>Made of very small particles, remains uniformly mixed</a:t>
            </a:r>
          </a:p>
          <a:p>
            <a:pPr marL="824411" indent="-326571"/>
            <a:r>
              <a:t>Solution is made of a solute (substance being dissolved) and solvent (substance doing the dissolving)</a:t>
            </a:r>
          </a:p>
          <a:p>
            <a:pPr marL="824411" indent="-326571"/>
            <a:r>
              <a:t>Ex:  saltwater, Kool-Aid, pop, gasoline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D2A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D2A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