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7B1979"/>
        </a:solidFill>
        <a:effectLst/>
        <a:uFill>
          <a:solidFill>
            <a:srgbClr val="7B1979"/>
          </a:solidFill>
        </a:uFill>
        <a:latin typeface="Times New Roman"/>
        <a:ea typeface="Times New Roman"/>
        <a:cs typeface="Times New Roman"/>
        <a:sym typeface="Times New Roman"/>
      </a:defRPr>
    </a:lvl1pPr>
    <a:lvl2pPr marL="40639" marR="40639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7B1979"/>
        </a:solidFill>
        <a:effectLst/>
        <a:uFill>
          <a:solidFill>
            <a:srgbClr val="7B1979"/>
          </a:solidFill>
        </a:uFill>
        <a:latin typeface="Times New Roman"/>
        <a:ea typeface="Times New Roman"/>
        <a:cs typeface="Times New Roman"/>
        <a:sym typeface="Times New Roman"/>
      </a:defRPr>
    </a:lvl2pPr>
    <a:lvl3pPr marL="40639" marR="40639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7B1979"/>
        </a:solidFill>
        <a:effectLst/>
        <a:uFill>
          <a:solidFill>
            <a:srgbClr val="7B1979"/>
          </a:solidFill>
        </a:uFill>
        <a:latin typeface="Times New Roman"/>
        <a:ea typeface="Times New Roman"/>
        <a:cs typeface="Times New Roman"/>
        <a:sym typeface="Times New Roman"/>
      </a:defRPr>
    </a:lvl3pPr>
    <a:lvl4pPr marL="40639" marR="40639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7B1979"/>
        </a:solidFill>
        <a:effectLst/>
        <a:uFill>
          <a:solidFill>
            <a:srgbClr val="7B1979"/>
          </a:solidFill>
        </a:uFill>
        <a:latin typeface="Times New Roman"/>
        <a:ea typeface="Times New Roman"/>
        <a:cs typeface="Times New Roman"/>
        <a:sym typeface="Times New Roman"/>
      </a:defRPr>
    </a:lvl4pPr>
    <a:lvl5pPr marL="40639" marR="40639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7B1979"/>
        </a:solidFill>
        <a:effectLst/>
        <a:uFill>
          <a:solidFill>
            <a:srgbClr val="7B1979"/>
          </a:solidFill>
        </a:uFill>
        <a:latin typeface="Times New Roman"/>
        <a:ea typeface="Times New Roman"/>
        <a:cs typeface="Times New Roman"/>
        <a:sym typeface="Times New Roman"/>
      </a:defRPr>
    </a:lvl5pPr>
    <a:lvl6pPr marL="40639" marR="40639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7B1979"/>
        </a:solidFill>
        <a:effectLst/>
        <a:uFill>
          <a:solidFill>
            <a:srgbClr val="7B1979"/>
          </a:solidFill>
        </a:uFill>
        <a:latin typeface="Times New Roman"/>
        <a:ea typeface="Times New Roman"/>
        <a:cs typeface="Times New Roman"/>
        <a:sym typeface="Times New Roman"/>
      </a:defRPr>
    </a:lvl6pPr>
    <a:lvl7pPr marL="40639" marR="40639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7B1979"/>
        </a:solidFill>
        <a:effectLst/>
        <a:uFill>
          <a:solidFill>
            <a:srgbClr val="7B1979"/>
          </a:solidFill>
        </a:uFill>
        <a:latin typeface="Times New Roman"/>
        <a:ea typeface="Times New Roman"/>
        <a:cs typeface="Times New Roman"/>
        <a:sym typeface="Times New Roman"/>
      </a:defRPr>
    </a:lvl7pPr>
    <a:lvl8pPr marL="40639" marR="40639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7B1979"/>
        </a:solidFill>
        <a:effectLst/>
        <a:uFill>
          <a:solidFill>
            <a:srgbClr val="7B1979"/>
          </a:solidFill>
        </a:uFill>
        <a:latin typeface="Times New Roman"/>
        <a:ea typeface="Times New Roman"/>
        <a:cs typeface="Times New Roman"/>
        <a:sym typeface="Times New Roman"/>
      </a:defRPr>
    </a:lvl8pPr>
    <a:lvl9pPr marL="40639" marR="40639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7B1979"/>
        </a:solidFill>
        <a:effectLst/>
        <a:uFill>
          <a:solidFill>
            <a:srgbClr val="7B1979"/>
          </a:solidFill>
        </a:uFill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n" i="off">
        <a:fontRef idx="minor">
          <a:srgbClr val="7B1979"/>
        </a:fontRef>
        <a:srgbClr val="7B1979"/>
      </a:tcTxStyle>
      <a:tcStyle>
        <a:tcBdr>
          <a:left>
            <a:ln w="12700" cap="flat">
              <a:solidFill>
                <a:srgbClr val="7B1979"/>
              </a:solidFill>
              <a:prstDash val="solid"/>
              <a:miter lim="400000"/>
            </a:ln>
          </a:left>
          <a:right>
            <a:ln w="12700" cap="flat">
              <a:solidFill>
                <a:srgbClr val="7B1979"/>
              </a:solidFill>
              <a:prstDash val="solid"/>
              <a:miter lim="400000"/>
            </a:ln>
          </a:right>
          <a:top>
            <a:ln w="12700" cap="flat">
              <a:solidFill>
                <a:srgbClr val="7B1979"/>
              </a:solidFill>
              <a:prstDash val="solid"/>
              <a:miter lim="400000"/>
            </a:ln>
          </a:top>
          <a:bottom>
            <a:ln w="12700" cap="flat">
              <a:solidFill>
                <a:srgbClr val="7B1979"/>
              </a:solidFill>
              <a:prstDash val="solid"/>
              <a:miter lim="400000"/>
            </a:ln>
          </a:bottom>
          <a:insideH>
            <a:ln w="12700" cap="flat">
              <a:solidFill>
                <a:srgbClr val="7B1979"/>
              </a:solidFill>
              <a:prstDash val="solid"/>
              <a:miter lim="400000"/>
            </a:ln>
          </a:insideH>
          <a:insideV>
            <a:ln w="12700" cap="flat">
              <a:solidFill>
                <a:srgbClr val="7B197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n" i="off">
        <a:fontRef idx="minor">
          <a:srgbClr val="7B1979"/>
        </a:fontRef>
        <a:srgbClr val="7B1979"/>
      </a:tcTxStyle>
      <a:tcStyle>
        <a:tcBdr>
          <a:left>
            <a:ln w="28575" cap="flat">
              <a:solidFill>
                <a:srgbClr val="7B1979"/>
              </a:solidFill>
              <a:prstDash val="solid"/>
              <a:miter lim="400000"/>
            </a:ln>
          </a:left>
          <a:right>
            <a:ln w="12700" cap="flat">
              <a:solidFill>
                <a:srgbClr val="7B1979"/>
              </a:solidFill>
              <a:prstDash val="solid"/>
              <a:miter lim="400000"/>
            </a:ln>
          </a:right>
          <a:top>
            <a:ln w="12700" cap="flat">
              <a:solidFill>
                <a:srgbClr val="7B1979"/>
              </a:solidFill>
              <a:prstDash val="solid"/>
              <a:miter lim="400000"/>
            </a:ln>
          </a:top>
          <a:bottom>
            <a:ln w="12700" cap="flat">
              <a:solidFill>
                <a:srgbClr val="7B1979"/>
              </a:solidFill>
              <a:prstDash val="solid"/>
              <a:miter lim="400000"/>
            </a:ln>
          </a:bottom>
          <a:insideH>
            <a:ln w="12700" cap="flat">
              <a:solidFill>
                <a:srgbClr val="7B1979"/>
              </a:solidFill>
              <a:prstDash val="solid"/>
              <a:miter lim="400000"/>
            </a:ln>
          </a:insideH>
          <a:insideV>
            <a:ln w="12700" cap="flat">
              <a:solidFill>
                <a:srgbClr val="7B197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n" i="off">
        <a:fontRef idx="minor">
          <a:srgbClr val="7B1979"/>
        </a:fontRef>
        <a:srgbClr val="7B1979"/>
      </a:tcTxStyle>
      <a:tcStyle>
        <a:tcBdr>
          <a:left>
            <a:ln w="12700" cap="flat">
              <a:solidFill>
                <a:srgbClr val="7B1979"/>
              </a:solidFill>
              <a:prstDash val="solid"/>
              <a:miter lim="400000"/>
            </a:ln>
          </a:left>
          <a:right>
            <a:ln w="12700" cap="flat">
              <a:solidFill>
                <a:srgbClr val="7B1979"/>
              </a:solidFill>
              <a:prstDash val="solid"/>
              <a:miter lim="400000"/>
            </a:ln>
          </a:right>
          <a:top>
            <a:ln w="12700" cap="flat">
              <a:solidFill>
                <a:srgbClr val="7B1979"/>
              </a:solidFill>
              <a:prstDash val="solid"/>
              <a:miter lim="400000"/>
            </a:ln>
          </a:top>
          <a:bottom>
            <a:ln w="28575" cap="flat">
              <a:solidFill>
                <a:srgbClr val="7B1979"/>
              </a:solidFill>
              <a:prstDash val="solid"/>
              <a:miter lim="400000"/>
            </a:ln>
          </a:bottom>
          <a:insideH>
            <a:ln w="12700" cap="flat">
              <a:solidFill>
                <a:srgbClr val="7B1979"/>
              </a:solidFill>
              <a:prstDash val="solid"/>
              <a:miter lim="400000"/>
            </a:ln>
          </a:insideH>
          <a:insideV>
            <a:ln w="12700" cap="flat">
              <a:solidFill>
                <a:srgbClr val="7B197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n" i="off">
        <a:fontRef idx="minor">
          <a:srgbClr val="7B1979"/>
        </a:fontRef>
        <a:srgbClr val="7B1979"/>
      </a:tcTxStyle>
      <a:tcStyle>
        <a:tcBdr>
          <a:left>
            <a:ln w="12700" cap="flat">
              <a:solidFill>
                <a:srgbClr val="7B1979"/>
              </a:solidFill>
              <a:prstDash val="solid"/>
              <a:miter lim="400000"/>
            </a:ln>
          </a:left>
          <a:right>
            <a:ln w="12700" cap="flat">
              <a:solidFill>
                <a:srgbClr val="7B1979"/>
              </a:solidFill>
              <a:prstDash val="solid"/>
              <a:miter lim="400000"/>
            </a:ln>
          </a:right>
          <a:top>
            <a:ln w="28575" cap="flat">
              <a:solidFill>
                <a:srgbClr val="7B1979"/>
              </a:solidFill>
              <a:prstDash val="solid"/>
              <a:miter lim="400000"/>
            </a:ln>
          </a:top>
          <a:bottom>
            <a:ln w="12700" cap="flat">
              <a:solidFill>
                <a:srgbClr val="7B1979"/>
              </a:solidFill>
              <a:prstDash val="solid"/>
              <a:miter lim="400000"/>
            </a:ln>
          </a:bottom>
          <a:insideH>
            <a:ln w="12700" cap="flat">
              <a:solidFill>
                <a:srgbClr val="7B1979"/>
              </a:solidFill>
              <a:prstDash val="solid"/>
              <a:miter lim="400000"/>
            </a:ln>
          </a:insideH>
          <a:insideV>
            <a:ln w="12700" cap="flat">
              <a:solidFill>
                <a:srgbClr val="7B197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n" i="off">
        <a:fontRef idx="minor">
          <a:srgbClr val="7B1979"/>
        </a:fontRef>
        <a:srgbClr val="7B1979"/>
      </a:tcTxStyle>
      <a:tcStyle>
        <a:tcBdr>
          <a:left>
            <a:ln w="12700" cap="flat">
              <a:solidFill>
                <a:srgbClr val="7B1979"/>
              </a:solidFill>
              <a:prstDash val="solid"/>
              <a:miter lim="400000"/>
            </a:ln>
          </a:left>
          <a:right>
            <a:ln w="12700" cap="flat">
              <a:solidFill>
                <a:srgbClr val="7B1979"/>
              </a:solidFill>
              <a:prstDash val="solid"/>
              <a:miter lim="400000"/>
            </a:ln>
          </a:right>
          <a:top>
            <a:ln w="12700" cap="flat">
              <a:solidFill>
                <a:srgbClr val="7B1979"/>
              </a:solidFill>
              <a:prstDash val="solid"/>
              <a:miter lim="400000"/>
            </a:ln>
          </a:top>
          <a:bottom>
            <a:ln w="12700" cap="flat">
              <a:solidFill>
                <a:srgbClr val="7B1979"/>
              </a:solidFill>
              <a:prstDash val="solid"/>
              <a:miter lim="400000"/>
            </a:ln>
          </a:bottom>
          <a:insideH>
            <a:ln w="12700" cap="flat">
              <a:solidFill>
                <a:srgbClr val="7B1979"/>
              </a:solidFill>
              <a:prstDash val="solid"/>
              <a:miter lim="400000"/>
            </a:ln>
          </a:insideH>
          <a:insideV>
            <a:ln w="12700" cap="flat">
              <a:solidFill>
                <a:srgbClr val="7B197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n" i="off">
        <a:fontRef idx="minor">
          <a:srgbClr val="7B1979"/>
        </a:fontRef>
        <a:srgbClr val="7B1979"/>
      </a:tcTxStyle>
      <a:tcStyle>
        <a:tcBdr>
          <a:left>
            <a:ln w="28575" cap="flat">
              <a:solidFill>
                <a:srgbClr val="7B1979"/>
              </a:solidFill>
              <a:prstDash val="solid"/>
              <a:miter lim="400000"/>
            </a:ln>
          </a:left>
          <a:right>
            <a:ln w="12700" cap="flat">
              <a:solidFill>
                <a:srgbClr val="7B1979"/>
              </a:solidFill>
              <a:prstDash val="solid"/>
              <a:miter lim="400000"/>
            </a:ln>
          </a:right>
          <a:top>
            <a:ln w="12700" cap="flat">
              <a:solidFill>
                <a:srgbClr val="7B1979"/>
              </a:solidFill>
              <a:prstDash val="solid"/>
              <a:miter lim="400000"/>
            </a:ln>
          </a:top>
          <a:bottom>
            <a:ln w="12700" cap="flat">
              <a:solidFill>
                <a:srgbClr val="7B1979"/>
              </a:solidFill>
              <a:prstDash val="solid"/>
              <a:miter lim="400000"/>
            </a:ln>
          </a:bottom>
          <a:insideH>
            <a:ln w="12700" cap="flat">
              <a:solidFill>
                <a:srgbClr val="7B1979"/>
              </a:solidFill>
              <a:prstDash val="solid"/>
              <a:miter lim="400000"/>
            </a:ln>
          </a:insideH>
          <a:insideV>
            <a:ln w="12700" cap="flat">
              <a:solidFill>
                <a:srgbClr val="7B197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n" i="off">
        <a:fontRef idx="minor">
          <a:srgbClr val="7B1979"/>
        </a:fontRef>
        <a:srgbClr val="7B1979"/>
      </a:tcTxStyle>
      <a:tcStyle>
        <a:tcBdr>
          <a:left>
            <a:ln w="12700" cap="flat">
              <a:solidFill>
                <a:srgbClr val="7B1979"/>
              </a:solidFill>
              <a:prstDash val="solid"/>
              <a:miter lim="400000"/>
            </a:ln>
          </a:left>
          <a:right>
            <a:ln w="12700" cap="flat">
              <a:solidFill>
                <a:srgbClr val="7B1979"/>
              </a:solidFill>
              <a:prstDash val="solid"/>
              <a:miter lim="400000"/>
            </a:ln>
          </a:right>
          <a:top>
            <a:ln w="12700" cap="flat">
              <a:solidFill>
                <a:srgbClr val="7B1979"/>
              </a:solidFill>
              <a:prstDash val="solid"/>
              <a:miter lim="400000"/>
            </a:ln>
          </a:top>
          <a:bottom>
            <a:ln w="28575" cap="flat">
              <a:solidFill>
                <a:srgbClr val="7B1979"/>
              </a:solidFill>
              <a:prstDash val="solid"/>
              <a:miter lim="400000"/>
            </a:ln>
          </a:bottom>
          <a:insideH>
            <a:ln w="12700" cap="flat">
              <a:solidFill>
                <a:srgbClr val="7B1979"/>
              </a:solidFill>
              <a:prstDash val="solid"/>
              <a:miter lim="400000"/>
            </a:ln>
          </a:insideH>
          <a:insideV>
            <a:ln w="12700" cap="flat">
              <a:solidFill>
                <a:srgbClr val="7B197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n" i="off">
        <a:fontRef idx="minor">
          <a:srgbClr val="7B1979"/>
        </a:fontRef>
        <a:srgbClr val="7B1979"/>
      </a:tcTxStyle>
      <a:tcStyle>
        <a:tcBdr>
          <a:left>
            <a:ln w="12700" cap="flat">
              <a:solidFill>
                <a:srgbClr val="7B1979"/>
              </a:solidFill>
              <a:prstDash val="solid"/>
              <a:miter lim="400000"/>
            </a:ln>
          </a:left>
          <a:right>
            <a:ln w="12700" cap="flat">
              <a:solidFill>
                <a:srgbClr val="7B1979"/>
              </a:solidFill>
              <a:prstDash val="solid"/>
              <a:miter lim="400000"/>
            </a:ln>
          </a:right>
          <a:top>
            <a:ln w="28575" cap="flat">
              <a:solidFill>
                <a:srgbClr val="7B1979"/>
              </a:solidFill>
              <a:prstDash val="solid"/>
              <a:miter lim="400000"/>
            </a:ln>
          </a:top>
          <a:bottom>
            <a:ln w="12700" cap="flat">
              <a:solidFill>
                <a:srgbClr val="7B1979"/>
              </a:solidFill>
              <a:prstDash val="solid"/>
              <a:miter lim="400000"/>
            </a:ln>
          </a:bottom>
          <a:insideH>
            <a:ln w="12700" cap="flat">
              <a:solidFill>
                <a:srgbClr val="7B1979"/>
              </a:solidFill>
              <a:prstDash val="solid"/>
              <a:miter lim="400000"/>
            </a:ln>
          </a:insideH>
          <a:insideV>
            <a:ln w="12700" cap="flat">
              <a:solidFill>
                <a:srgbClr val="7B197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U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2" name="Group 3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30" name="Shape 30"/>
              <p:cNvSpPr/>
              <p:nvPr/>
            </p:nvSpPr>
            <p:spPr>
              <a:xfrm>
                <a:off x="0" y="0"/>
                <a:ext cx="9144000" cy="2540000"/>
              </a:xfrm>
              <a:prstGeom prst="rect">
                <a:avLst/>
              </a:prstGeom>
              <a:gradFill flip="none" rotWithShape="1">
                <a:gsLst>
                  <a:gs pos="0">
                    <a:srgbClr val="FFD5A9"/>
                  </a:gs>
                  <a:gs pos="100000">
                    <a:srgbClr val="FFADD6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0" y="2540000"/>
                <a:ext cx="9144000" cy="4318000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FFD5A9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pic>
          <p:nvPicPr>
            <p:cNvPr id="33" name="grapes.png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8762" y="0"/>
              <a:ext cx="1079501" cy="5003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6" name="Group 36"/>
            <p:cNvGrpSpPr/>
            <p:nvPr/>
          </p:nvGrpSpPr>
          <p:grpSpPr>
            <a:xfrm>
              <a:off x="1028700" y="0"/>
              <a:ext cx="153988" cy="5735638"/>
              <a:chOff x="0" y="0"/>
              <a:chExt cx="153987" cy="5735637"/>
            </a:xfrm>
          </p:grpSpPr>
          <p:sp>
            <p:nvSpPr>
              <p:cNvPr id="34" name="Shape 34"/>
              <p:cNvSpPr/>
              <p:nvPr/>
            </p:nvSpPr>
            <p:spPr>
              <a:xfrm>
                <a:off x="0" y="0"/>
                <a:ext cx="153988" cy="1354138"/>
              </a:xfrm>
              <a:prstGeom prst="rect">
                <a:avLst/>
              </a:prstGeom>
              <a:gradFill flip="none" rotWithShape="1">
                <a:gsLst>
                  <a:gs pos="0">
                    <a:srgbClr val="A6FBA9"/>
                  </a:gs>
                  <a:gs pos="100000">
                    <a:srgbClr val="007600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35" name="Shape 35"/>
              <p:cNvSpPr/>
              <p:nvPr/>
            </p:nvSpPr>
            <p:spPr>
              <a:xfrm>
                <a:off x="0" y="1333500"/>
                <a:ext cx="153988" cy="4402138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A6FBA9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sp>
          <p:nvSpPr>
            <p:cNvPr id="37" name="Shape 37"/>
            <p:cNvSpPr/>
            <p:nvPr/>
          </p:nvSpPr>
          <p:spPr>
            <a:xfrm>
              <a:off x="0" y="2438400"/>
              <a:ext cx="6816725" cy="254000"/>
            </a:xfrm>
            <a:prstGeom prst="rect">
              <a:avLst/>
            </a:prstGeom>
            <a:gradFill flip="none" rotWithShape="1">
              <a:gsLst>
                <a:gs pos="0">
                  <a:srgbClr val="FFADD6"/>
                </a:gs>
                <a:gs pos="100000">
                  <a:srgbClr val="FFD5A9"/>
                </a:gs>
              </a:gsLst>
              <a:lin ang="0" scaled="0"/>
            </a:gradFill>
            <a:ln w="9525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39" name="Shape 39"/>
          <p:cNvSpPr/>
          <p:nvPr>
            <p:ph type="title"/>
          </p:nvPr>
        </p:nvSpPr>
        <p:spPr>
          <a:xfrm>
            <a:off x="1371600" y="242887"/>
            <a:ext cx="7772400" cy="28575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40639" indent="0">
              <a:buSzTx/>
              <a:buNone/>
            </a:lvl1pPr>
            <a:lvl2pPr marL="497840" indent="0" algn="ctr">
              <a:buSzTx/>
              <a:buNone/>
            </a:lvl2pPr>
            <a:lvl3pPr marL="955039" indent="0" algn="ctr">
              <a:buSzTx/>
              <a:buNone/>
            </a:lvl3pPr>
            <a:lvl4pPr marL="1412239" indent="0" algn="ctr">
              <a:buSzTx/>
              <a:buNone/>
            </a:lvl4pPr>
            <a:lvl5pPr marL="1869439" indent="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xfrm>
            <a:off x="7367029" y="6248400"/>
            <a:ext cx="277342" cy="3175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2" name="Shape 2"/>
              <p:cNvSpPr/>
              <p:nvPr/>
            </p:nvSpPr>
            <p:spPr>
              <a:xfrm>
                <a:off x="0" y="0"/>
                <a:ext cx="9144000" cy="609600"/>
              </a:xfrm>
              <a:prstGeom prst="rect">
                <a:avLst/>
              </a:prstGeom>
              <a:gradFill flip="none" rotWithShape="1">
                <a:gsLst>
                  <a:gs pos="0">
                    <a:srgbClr val="FFD5A9"/>
                  </a:gs>
                  <a:gs pos="100000">
                    <a:srgbClr val="FFADD6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3" name="Shape 3"/>
              <p:cNvSpPr/>
              <p:nvPr/>
            </p:nvSpPr>
            <p:spPr>
              <a:xfrm>
                <a:off x="0" y="609600"/>
                <a:ext cx="9144000" cy="6248400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FFD5A9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0" y="0"/>
              <a:ext cx="2646363" cy="5735638"/>
              <a:chOff x="0" y="0"/>
              <a:chExt cx="2646362" cy="5735637"/>
            </a:xfrm>
          </p:grpSpPr>
          <p:pic>
            <p:nvPicPr>
              <p:cNvPr id="5" name="grapes.png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8762" y="0"/>
                <a:ext cx="847726" cy="50038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8" name="Group 8"/>
              <p:cNvGrpSpPr/>
              <p:nvPr/>
            </p:nvGrpSpPr>
            <p:grpSpPr>
              <a:xfrm>
                <a:off x="358775" y="0"/>
                <a:ext cx="127000" cy="5735638"/>
                <a:chOff x="0" y="0"/>
                <a:chExt cx="127000" cy="5735637"/>
              </a:xfrm>
            </p:grpSpPr>
            <p:sp>
              <p:nvSpPr>
                <p:cNvPr id="6" name="Shape 6"/>
                <p:cNvSpPr/>
                <p:nvPr/>
              </p:nvSpPr>
              <p:spPr>
                <a:xfrm>
                  <a:off x="0" y="0"/>
                  <a:ext cx="127000" cy="1354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A6FBA9"/>
                    </a:gs>
                    <a:gs pos="100000">
                      <a:srgbClr val="007600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" name="Shape 7"/>
                <p:cNvSpPr/>
                <p:nvPr/>
              </p:nvSpPr>
              <p:spPr>
                <a:xfrm>
                  <a:off x="0" y="1333500"/>
                  <a:ext cx="127000" cy="4402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100000">
                      <a:srgbClr val="A6FBA9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9" name="Shape 9"/>
              <p:cNvSpPr/>
              <p:nvPr/>
            </p:nvSpPr>
            <p:spPr>
              <a:xfrm>
                <a:off x="0" y="550862"/>
                <a:ext cx="2646363" cy="127001"/>
              </a:xfrm>
              <a:prstGeom prst="rect">
                <a:avLst/>
              </a:prstGeom>
              <a:gradFill flip="none" rotWithShape="1">
                <a:gsLst>
                  <a:gs pos="0">
                    <a:srgbClr val="FFADD6"/>
                  </a:gs>
                  <a:gs pos="100000">
                    <a:srgbClr val="FFD5A9"/>
                  </a:gs>
                </a:gsLst>
                <a:lin ang="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12" name="Shape 12"/>
          <p:cNvSpPr/>
          <p:nvPr>
            <p:ph type="title"/>
          </p:nvPr>
        </p:nvSpPr>
        <p:spPr>
          <a:xfrm>
            <a:off x="1295400" y="38100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1295400" y="19812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xfrm>
            <a:off x="7976629" y="6248400"/>
            <a:ext cx="277342" cy="3175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584200">
              <a:defRPr sz="1400"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40639" marR="40639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40FF"/>
          </a:solidFill>
          <a:uFill>
            <a:solidFill>
              <a:srgbClr val="FF40FF"/>
            </a:solidFill>
          </a:uFill>
          <a:latin typeface="+mn-lt"/>
          <a:ea typeface="+mn-ea"/>
          <a:cs typeface="+mn-cs"/>
          <a:sym typeface="Impact"/>
        </a:defRPr>
      </a:lvl1pPr>
      <a:lvl2pPr marL="40639" marR="40639" indent="228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40FF"/>
          </a:solidFill>
          <a:uFill>
            <a:solidFill>
              <a:srgbClr val="FF40FF"/>
            </a:solidFill>
          </a:uFill>
          <a:latin typeface="+mn-lt"/>
          <a:ea typeface="+mn-ea"/>
          <a:cs typeface="+mn-cs"/>
          <a:sym typeface="Impact"/>
        </a:defRPr>
      </a:lvl2pPr>
      <a:lvl3pPr marL="40639" marR="40639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40FF"/>
          </a:solidFill>
          <a:uFill>
            <a:solidFill>
              <a:srgbClr val="FF40FF"/>
            </a:solidFill>
          </a:uFill>
          <a:latin typeface="+mn-lt"/>
          <a:ea typeface="+mn-ea"/>
          <a:cs typeface="+mn-cs"/>
          <a:sym typeface="Impact"/>
        </a:defRPr>
      </a:lvl3pPr>
      <a:lvl4pPr marL="40639" marR="40639" indent="685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40FF"/>
          </a:solidFill>
          <a:uFill>
            <a:solidFill>
              <a:srgbClr val="FF40FF"/>
            </a:solidFill>
          </a:uFill>
          <a:latin typeface="+mn-lt"/>
          <a:ea typeface="+mn-ea"/>
          <a:cs typeface="+mn-cs"/>
          <a:sym typeface="Impact"/>
        </a:defRPr>
      </a:lvl4pPr>
      <a:lvl5pPr marL="40639" marR="40639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40FF"/>
          </a:solidFill>
          <a:uFill>
            <a:solidFill>
              <a:srgbClr val="FF40FF"/>
            </a:solidFill>
          </a:uFill>
          <a:latin typeface="+mn-lt"/>
          <a:ea typeface="+mn-ea"/>
          <a:cs typeface="+mn-cs"/>
          <a:sym typeface="Impact"/>
        </a:defRPr>
      </a:lvl5pPr>
      <a:lvl6pPr marL="40639" marR="40639" indent="1143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40FF"/>
          </a:solidFill>
          <a:uFill>
            <a:solidFill>
              <a:srgbClr val="FF40FF"/>
            </a:solidFill>
          </a:uFill>
          <a:latin typeface="+mn-lt"/>
          <a:ea typeface="+mn-ea"/>
          <a:cs typeface="+mn-cs"/>
          <a:sym typeface="Impact"/>
        </a:defRPr>
      </a:lvl6pPr>
      <a:lvl7pPr marL="40639" marR="40639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40FF"/>
          </a:solidFill>
          <a:uFill>
            <a:solidFill>
              <a:srgbClr val="FF40FF"/>
            </a:solidFill>
          </a:uFill>
          <a:latin typeface="+mn-lt"/>
          <a:ea typeface="+mn-ea"/>
          <a:cs typeface="+mn-cs"/>
          <a:sym typeface="Impact"/>
        </a:defRPr>
      </a:lvl7pPr>
      <a:lvl8pPr marL="40639" marR="40639" indent="1600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40FF"/>
          </a:solidFill>
          <a:uFill>
            <a:solidFill>
              <a:srgbClr val="FF40FF"/>
            </a:solidFill>
          </a:uFill>
          <a:latin typeface="+mn-lt"/>
          <a:ea typeface="+mn-ea"/>
          <a:cs typeface="+mn-cs"/>
          <a:sym typeface="Impact"/>
        </a:defRPr>
      </a:lvl8pPr>
      <a:lvl9pPr marL="40639" marR="40639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40FF"/>
          </a:solidFill>
          <a:uFill>
            <a:solidFill>
              <a:srgbClr val="FF40FF"/>
            </a:solidFill>
          </a:uFill>
          <a:latin typeface="+mn-lt"/>
          <a:ea typeface="+mn-ea"/>
          <a:cs typeface="+mn-cs"/>
          <a:sym typeface="Impact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7B1979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1pPr>
      <a:lvl2pPr marL="824411" marR="40639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7B1979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2pPr>
      <a:lvl3pPr marL="1259839" marR="40639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7B1979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3pPr>
      <a:lvl4pPr marL="17780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7B1979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4pPr>
      <a:lvl5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7B1979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5pPr>
      <a:lvl6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7B1979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6pPr>
      <a:lvl7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7B1979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7pPr>
      <a:lvl8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7B1979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8pPr>
      <a:lvl9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7B1979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7B1979"/>
            </a:solidFill>
          </a:uFill>
          <a:latin typeface="+mn-lt"/>
          <a:ea typeface="+mn-ea"/>
          <a:cs typeface="+mn-cs"/>
          <a:sym typeface="Impac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2" name="Group 5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50" name="Shape 50"/>
              <p:cNvSpPr/>
              <p:nvPr/>
            </p:nvSpPr>
            <p:spPr>
              <a:xfrm>
                <a:off x="0" y="0"/>
                <a:ext cx="9144000" cy="2540000"/>
              </a:xfrm>
              <a:prstGeom prst="rect">
                <a:avLst/>
              </a:prstGeom>
              <a:gradFill flip="none" rotWithShape="1">
                <a:gsLst>
                  <a:gs pos="0">
                    <a:srgbClr val="FFD5A9"/>
                  </a:gs>
                  <a:gs pos="100000">
                    <a:srgbClr val="FFADD6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51" name="Shape 51"/>
              <p:cNvSpPr/>
              <p:nvPr/>
            </p:nvSpPr>
            <p:spPr>
              <a:xfrm>
                <a:off x="0" y="2540000"/>
                <a:ext cx="9144000" cy="4318000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FFD5A9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pic>
          <p:nvPicPr>
            <p:cNvPr id="53" name="grapes.png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8762" y="0"/>
              <a:ext cx="1079501" cy="5003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56" name="Group 56"/>
            <p:cNvGrpSpPr/>
            <p:nvPr/>
          </p:nvGrpSpPr>
          <p:grpSpPr>
            <a:xfrm>
              <a:off x="1028700" y="0"/>
              <a:ext cx="153988" cy="5735638"/>
              <a:chOff x="0" y="0"/>
              <a:chExt cx="153987" cy="5735637"/>
            </a:xfrm>
          </p:grpSpPr>
          <p:sp>
            <p:nvSpPr>
              <p:cNvPr id="54" name="Shape 54"/>
              <p:cNvSpPr/>
              <p:nvPr/>
            </p:nvSpPr>
            <p:spPr>
              <a:xfrm>
                <a:off x="0" y="0"/>
                <a:ext cx="153988" cy="1354138"/>
              </a:xfrm>
              <a:prstGeom prst="rect">
                <a:avLst/>
              </a:prstGeom>
              <a:gradFill flip="none" rotWithShape="1">
                <a:gsLst>
                  <a:gs pos="0">
                    <a:srgbClr val="A6FBA9"/>
                  </a:gs>
                  <a:gs pos="100000">
                    <a:srgbClr val="007600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55" name="Shape 55"/>
              <p:cNvSpPr/>
              <p:nvPr/>
            </p:nvSpPr>
            <p:spPr>
              <a:xfrm>
                <a:off x="0" y="1333500"/>
                <a:ext cx="153988" cy="4402138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A6FBA9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sp>
          <p:nvSpPr>
            <p:cNvPr id="57" name="Shape 57"/>
            <p:cNvSpPr/>
            <p:nvPr/>
          </p:nvSpPr>
          <p:spPr>
            <a:xfrm>
              <a:off x="0" y="2438400"/>
              <a:ext cx="6816725" cy="254000"/>
            </a:xfrm>
            <a:prstGeom prst="rect">
              <a:avLst/>
            </a:prstGeom>
            <a:gradFill flip="none" rotWithShape="1">
              <a:gsLst>
                <a:gs pos="0">
                  <a:srgbClr val="FFADD6"/>
                </a:gs>
                <a:gs pos="100000">
                  <a:srgbClr val="FFD5A9"/>
                </a:gs>
              </a:gsLst>
              <a:lin ang="0" scaled="0"/>
            </a:gradFill>
            <a:ln w="9525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Nonmetals and Metalloids </a:t>
            </a:r>
          </a:p>
        </p:txBody>
      </p:sp>
      <p:pic>
        <p:nvPicPr>
          <p:cNvPr id="60" name="image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24200" y="2514600"/>
            <a:ext cx="3505201" cy="2286001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3505200" y="5029200"/>
            <a:ext cx="34417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1300"/>
              </a:spcBef>
              <a:buClr>
                <a:srgbClr val="7B1979"/>
              </a:buClr>
              <a:buFont typeface="Times New Roman"/>
            </a:lvl1pPr>
          </a:lstStyle>
          <a:p>
            <a:pPr/>
            <a:r>
              <a:t>Bromine and its vapor!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65" name="Group 65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3" name="Shape 63"/>
              <p:cNvSpPr/>
              <p:nvPr/>
            </p:nvSpPr>
            <p:spPr>
              <a:xfrm>
                <a:off x="0" y="0"/>
                <a:ext cx="9144000" cy="609600"/>
              </a:xfrm>
              <a:prstGeom prst="rect">
                <a:avLst/>
              </a:prstGeom>
              <a:gradFill flip="none" rotWithShape="1">
                <a:gsLst>
                  <a:gs pos="0">
                    <a:srgbClr val="FFD5A9"/>
                  </a:gs>
                  <a:gs pos="100000">
                    <a:srgbClr val="FFADD6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0" y="609600"/>
                <a:ext cx="9144000" cy="6248400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FFD5A9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1" name="Group 71"/>
            <p:cNvGrpSpPr/>
            <p:nvPr/>
          </p:nvGrpSpPr>
          <p:grpSpPr>
            <a:xfrm>
              <a:off x="0" y="0"/>
              <a:ext cx="2646363" cy="5735638"/>
              <a:chOff x="0" y="0"/>
              <a:chExt cx="2646362" cy="5735637"/>
            </a:xfrm>
          </p:grpSpPr>
          <p:pic>
            <p:nvPicPr>
              <p:cNvPr id="66" name="grapes.png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8762" y="0"/>
                <a:ext cx="847726" cy="50038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69" name="Group 69"/>
              <p:cNvGrpSpPr/>
              <p:nvPr/>
            </p:nvGrpSpPr>
            <p:grpSpPr>
              <a:xfrm>
                <a:off x="358775" y="0"/>
                <a:ext cx="127000" cy="5735638"/>
                <a:chOff x="0" y="0"/>
                <a:chExt cx="127000" cy="5735637"/>
              </a:xfrm>
            </p:grpSpPr>
            <p:sp>
              <p:nvSpPr>
                <p:cNvPr id="67" name="Shape 67"/>
                <p:cNvSpPr/>
                <p:nvPr/>
              </p:nvSpPr>
              <p:spPr>
                <a:xfrm>
                  <a:off x="0" y="0"/>
                  <a:ext cx="127000" cy="1354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A6FBA9"/>
                    </a:gs>
                    <a:gs pos="100000">
                      <a:srgbClr val="007600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8" name="Shape 68"/>
                <p:cNvSpPr/>
                <p:nvPr/>
              </p:nvSpPr>
              <p:spPr>
                <a:xfrm>
                  <a:off x="0" y="1333500"/>
                  <a:ext cx="127000" cy="4402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100000">
                      <a:srgbClr val="A6FBA9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70" name="Shape 70"/>
              <p:cNvSpPr/>
              <p:nvPr/>
            </p:nvSpPr>
            <p:spPr>
              <a:xfrm>
                <a:off x="0" y="550862"/>
                <a:ext cx="2646363" cy="127001"/>
              </a:xfrm>
              <a:prstGeom prst="rect">
                <a:avLst/>
              </a:prstGeom>
              <a:gradFill flip="none" rotWithShape="1">
                <a:gsLst>
                  <a:gs pos="0">
                    <a:srgbClr val="FFADD6"/>
                  </a:gs>
                  <a:gs pos="100000">
                    <a:srgbClr val="FFD5A9"/>
                  </a:gs>
                </a:gsLst>
                <a:lin ang="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73" name="Shape 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I.  Nonmetals</a:t>
            </a:r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A.  Nonmetals found on right hand side of periodic table</a:t>
            </a:r>
          </a:p>
          <a:p>
            <a:pPr marL="824411" indent="-326571"/>
            <a:r>
              <a:t>B.  Characteristics</a:t>
            </a:r>
          </a:p>
          <a:p>
            <a:pPr lvl="1" marL="1221739" indent="-266700"/>
            <a:r>
              <a:t>1.  Most are gases at room temp.</a:t>
            </a:r>
          </a:p>
          <a:p>
            <a:pPr lvl="1" marL="1221739" indent="-266700"/>
            <a:r>
              <a:t>2.  Dull</a:t>
            </a:r>
          </a:p>
          <a:p>
            <a:pPr lvl="1" marL="1221739" indent="-266700"/>
            <a:r>
              <a:t>3.  Brittle and powdery</a:t>
            </a:r>
          </a:p>
          <a:p>
            <a:pPr lvl="1" marL="1221739" indent="-266700"/>
            <a:r>
              <a:t>4.  Not malleable or ductile</a:t>
            </a:r>
          </a:p>
          <a:p>
            <a:pPr lvl="1" marL="1221739" indent="-266700"/>
            <a:r>
              <a:t>5.  Electrons held tightly by nucleus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78" name="Group 78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0" y="0"/>
                <a:ext cx="9144000" cy="609600"/>
              </a:xfrm>
              <a:prstGeom prst="rect">
                <a:avLst/>
              </a:prstGeom>
              <a:gradFill flip="none" rotWithShape="1">
                <a:gsLst>
                  <a:gs pos="0">
                    <a:srgbClr val="FFD5A9"/>
                  </a:gs>
                  <a:gs pos="100000">
                    <a:srgbClr val="FFADD6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0" y="609600"/>
                <a:ext cx="9144000" cy="6248400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FFD5A9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4" name="Group 84"/>
            <p:cNvGrpSpPr/>
            <p:nvPr/>
          </p:nvGrpSpPr>
          <p:grpSpPr>
            <a:xfrm>
              <a:off x="0" y="0"/>
              <a:ext cx="2646363" cy="5735638"/>
              <a:chOff x="0" y="0"/>
              <a:chExt cx="2646362" cy="5735637"/>
            </a:xfrm>
          </p:grpSpPr>
          <p:pic>
            <p:nvPicPr>
              <p:cNvPr id="79" name="grapes.png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8762" y="0"/>
                <a:ext cx="847726" cy="50038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82" name="Group 82"/>
              <p:cNvGrpSpPr/>
              <p:nvPr/>
            </p:nvGrpSpPr>
            <p:grpSpPr>
              <a:xfrm>
                <a:off x="358775" y="0"/>
                <a:ext cx="127000" cy="5735638"/>
                <a:chOff x="0" y="0"/>
                <a:chExt cx="127000" cy="5735637"/>
              </a:xfrm>
            </p:grpSpPr>
            <p:sp>
              <p:nvSpPr>
                <p:cNvPr id="80" name="Shape 80"/>
                <p:cNvSpPr/>
                <p:nvPr/>
              </p:nvSpPr>
              <p:spPr>
                <a:xfrm>
                  <a:off x="0" y="0"/>
                  <a:ext cx="127000" cy="1354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A6FBA9"/>
                    </a:gs>
                    <a:gs pos="100000">
                      <a:srgbClr val="007600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1" name="Shape 81"/>
                <p:cNvSpPr/>
                <p:nvPr/>
              </p:nvSpPr>
              <p:spPr>
                <a:xfrm>
                  <a:off x="0" y="1333500"/>
                  <a:ext cx="127000" cy="4402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100000">
                      <a:srgbClr val="A6FBA9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83" name="Shape 83"/>
              <p:cNvSpPr/>
              <p:nvPr/>
            </p:nvSpPr>
            <p:spPr>
              <a:xfrm>
                <a:off x="0" y="550862"/>
                <a:ext cx="2646363" cy="127001"/>
              </a:xfrm>
              <a:prstGeom prst="rect">
                <a:avLst/>
              </a:prstGeom>
              <a:gradFill flip="none" rotWithShape="1">
                <a:gsLst>
                  <a:gs pos="0">
                    <a:srgbClr val="FFADD6"/>
                  </a:gs>
                  <a:gs pos="100000">
                    <a:srgbClr val="FFD5A9"/>
                  </a:gs>
                </a:gsLst>
                <a:lin ang="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I.  Nonmetals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1221739" indent="-266700"/>
            <a:r>
              <a:t>6.  Poor conductors of heat and electricity</a:t>
            </a:r>
          </a:p>
          <a:p>
            <a:pPr lvl="1" marL="1221739" indent="-266700"/>
            <a:r>
              <a:t>7.  Form ionic and covalent bonds</a:t>
            </a:r>
          </a:p>
          <a:p>
            <a:pPr lvl="1" marL="1221739" indent="-266700"/>
            <a:r>
              <a:t>8.  Many form negative ions (happens when nonmetals gain electrons from metals)</a:t>
            </a:r>
          </a:p>
          <a:p>
            <a:pPr lvl="1" marL="1221739" indent="-266700"/>
            <a:r>
              <a:t>9.  Do not have luster (not shiny)</a:t>
            </a:r>
          </a:p>
          <a:p>
            <a:pPr lvl="1" marL="1221739" indent="-266700"/>
            <a:r>
              <a:t>10.  Many electrons in highest energy level</a:t>
            </a:r>
          </a:p>
          <a:p>
            <a:pPr lvl="1" marL="1221739" indent="-266700"/>
            <a:r>
              <a:t>11.  Tend to accept electrons from other elements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91" name="Group 91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89" name="Shape 89"/>
              <p:cNvSpPr/>
              <p:nvPr/>
            </p:nvSpPr>
            <p:spPr>
              <a:xfrm>
                <a:off x="0" y="0"/>
                <a:ext cx="9144000" cy="609600"/>
              </a:xfrm>
              <a:prstGeom prst="rect">
                <a:avLst/>
              </a:prstGeom>
              <a:gradFill flip="none" rotWithShape="1">
                <a:gsLst>
                  <a:gs pos="0">
                    <a:srgbClr val="FFD5A9"/>
                  </a:gs>
                  <a:gs pos="100000">
                    <a:srgbClr val="FFADD6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0" y="609600"/>
                <a:ext cx="9144000" cy="6248400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FFD5A9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97" name="Group 97"/>
            <p:cNvGrpSpPr/>
            <p:nvPr/>
          </p:nvGrpSpPr>
          <p:grpSpPr>
            <a:xfrm>
              <a:off x="0" y="0"/>
              <a:ext cx="2646363" cy="5735638"/>
              <a:chOff x="0" y="0"/>
              <a:chExt cx="2646362" cy="5735637"/>
            </a:xfrm>
          </p:grpSpPr>
          <p:pic>
            <p:nvPicPr>
              <p:cNvPr id="92" name="grapes.png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8762" y="0"/>
                <a:ext cx="847726" cy="50038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95" name="Group 95"/>
              <p:cNvGrpSpPr/>
              <p:nvPr/>
            </p:nvGrpSpPr>
            <p:grpSpPr>
              <a:xfrm>
                <a:off x="358775" y="0"/>
                <a:ext cx="127000" cy="5735638"/>
                <a:chOff x="0" y="0"/>
                <a:chExt cx="127000" cy="5735637"/>
              </a:xfrm>
            </p:grpSpPr>
            <p:sp>
              <p:nvSpPr>
                <p:cNvPr id="93" name="Shape 93"/>
                <p:cNvSpPr/>
                <p:nvPr/>
              </p:nvSpPr>
              <p:spPr>
                <a:xfrm>
                  <a:off x="0" y="0"/>
                  <a:ext cx="127000" cy="1354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A6FBA9"/>
                    </a:gs>
                    <a:gs pos="100000">
                      <a:srgbClr val="007600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4" name="Shape 94"/>
                <p:cNvSpPr/>
                <p:nvPr/>
              </p:nvSpPr>
              <p:spPr>
                <a:xfrm>
                  <a:off x="0" y="1333500"/>
                  <a:ext cx="127000" cy="4402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100000">
                      <a:srgbClr val="A6FBA9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96" name="Shape 96"/>
              <p:cNvSpPr/>
              <p:nvPr/>
            </p:nvSpPr>
            <p:spPr>
              <a:xfrm>
                <a:off x="0" y="550862"/>
                <a:ext cx="2646363" cy="127001"/>
              </a:xfrm>
              <a:prstGeom prst="rect">
                <a:avLst/>
              </a:prstGeom>
              <a:gradFill flip="none" rotWithShape="1">
                <a:gsLst>
                  <a:gs pos="0">
                    <a:srgbClr val="FFADD6"/>
                  </a:gs>
                  <a:gs pos="100000">
                    <a:srgbClr val="FFD5A9"/>
                  </a:gs>
                </a:gsLst>
                <a:lin ang="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99" name="Shape 9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II.  Metalloids</a:t>
            </a:r>
          </a:p>
        </p:txBody>
      </p:sp>
      <p:sp>
        <p:nvSpPr>
          <p:cNvPr id="100" name="Shape 10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A.  Found on the zig zag line, between metals and nonmetals</a:t>
            </a:r>
          </a:p>
          <a:p>
            <a:pPr marL="824411" indent="-326571"/>
            <a:r>
              <a:t>B.  Characteristics</a:t>
            </a:r>
          </a:p>
          <a:p>
            <a:pPr lvl="1" marL="1221739" indent="-266700"/>
            <a:r>
              <a:t>1.  Properties of metals and nonmetals</a:t>
            </a:r>
          </a:p>
          <a:p>
            <a:pPr lvl="1" marL="1221739" indent="-266700"/>
            <a:r>
              <a:t>2.  Conduct heat and electricity but not as well as metals</a:t>
            </a:r>
          </a:p>
          <a:p>
            <a:pPr lvl="1" marL="1221739" indent="-266700"/>
            <a:r>
              <a:t>3.  Shiny solids but less luster than metals</a:t>
            </a:r>
          </a:p>
          <a:p>
            <a:pPr lvl="1" marL="1221739" indent="-266700"/>
            <a:r>
              <a:t>4.  Some are semiconductors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 1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04" name="Group 10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102" name="Shape 102"/>
              <p:cNvSpPr/>
              <p:nvPr/>
            </p:nvSpPr>
            <p:spPr>
              <a:xfrm>
                <a:off x="0" y="0"/>
                <a:ext cx="9144000" cy="609600"/>
              </a:xfrm>
              <a:prstGeom prst="rect">
                <a:avLst/>
              </a:prstGeom>
              <a:gradFill flip="none" rotWithShape="1">
                <a:gsLst>
                  <a:gs pos="0">
                    <a:srgbClr val="FFD5A9"/>
                  </a:gs>
                  <a:gs pos="100000">
                    <a:srgbClr val="FFADD6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0" y="609600"/>
                <a:ext cx="9144000" cy="6248400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FFD5A9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10" name="Group 110"/>
            <p:cNvGrpSpPr/>
            <p:nvPr/>
          </p:nvGrpSpPr>
          <p:grpSpPr>
            <a:xfrm>
              <a:off x="0" y="0"/>
              <a:ext cx="2646363" cy="5735638"/>
              <a:chOff x="0" y="0"/>
              <a:chExt cx="2646362" cy="5735637"/>
            </a:xfrm>
          </p:grpSpPr>
          <p:pic>
            <p:nvPicPr>
              <p:cNvPr id="105" name="grapes.png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8762" y="0"/>
                <a:ext cx="847726" cy="50038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108" name="Group 108"/>
              <p:cNvGrpSpPr/>
              <p:nvPr/>
            </p:nvGrpSpPr>
            <p:grpSpPr>
              <a:xfrm>
                <a:off x="358775" y="0"/>
                <a:ext cx="127000" cy="5735638"/>
                <a:chOff x="0" y="0"/>
                <a:chExt cx="127000" cy="5735637"/>
              </a:xfrm>
            </p:grpSpPr>
            <p:sp>
              <p:nvSpPr>
                <p:cNvPr id="106" name="Shape 106"/>
                <p:cNvSpPr/>
                <p:nvPr/>
              </p:nvSpPr>
              <p:spPr>
                <a:xfrm>
                  <a:off x="0" y="0"/>
                  <a:ext cx="127000" cy="1354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A6FBA9"/>
                    </a:gs>
                    <a:gs pos="100000">
                      <a:srgbClr val="007600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07" name="Shape 107"/>
                <p:cNvSpPr/>
                <p:nvPr/>
              </p:nvSpPr>
              <p:spPr>
                <a:xfrm>
                  <a:off x="0" y="1333500"/>
                  <a:ext cx="127000" cy="4402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100000">
                      <a:srgbClr val="A6FBA9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109" name="Shape 109"/>
              <p:cNvSpPr/>
              <p:nvPr/>
            </p:nvSpPr>
            <p:spPr>
              <a:xfrm>
                <a:off x="0" y="550862"/>
                <a:ext cx="2646363" cy="127001"/>
              </a:xfrm>
              <a:prstGeom prst="rect">
                <a:avLst/>
              </a:prstGeom>
              <a:gradFill flip="none" rotWithShape="1">
                <a:gsLst>
                  <a:gs pos="0">
                    <a:srgbClr val="FFADD6"/>
                  </a:gs>
                  <a:gs pos="100000">
                    <a:srgbClr val="FFD5A9"/>
                  </a:gs>
                </a:gsLst>
                <a:lin ang="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112" name="Shape 1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II.  Metalloids</a:t>
            </a:r>
          </a:p>
        </p:txBody>
      </p:sp>
      <p:sp>
        <p:nvSpPr>
          <p:cNvPr id="113" name="Shape 11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824411" indent="-326571"/>
            <a:lvl2pPr marL="1221739" indent="-266700"/>
          </a:lstStyle>
          <a:p>
            <a:pPr/>
            <a:r>
              <a:t>C.  3 examples of elements that are metalloids</a:t>
            </a:r>
          </a:p>
          <a:p>
            <a:pPr lvl="1"/>
            <a:r>
              <a:t>B, Si, Ge, As, Sb, Te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 12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17" name="Group 11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115" name="Shape 115"/>
              <p:cNvSpPr/>
              <p:nvPr/>
            </p:nvSpPr>
            <p:spPr>
              <a:xfrm>
                <a:off x="0" y="0"/>
                <a:ext cx="9144000" cy="609600"/>
              </a:xfrm>
              <a:prstGeom prst="rect">
                <a:avLst/>
              </a:prstGeom>
              <a:gradFill flip="none" rotWithShape="1">
                <a:gsLst>
                  <a:gs pos="0">
                    <a:srgbClr val="FFD5A9"/>
                  </a:gs>
                  <a:gs pos="100000">
                    <a:srgbClr val="FFADD6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16" name="Shape 116"/>
              <p:cNvSpPr/>
              <p:nvPr/>
            </p:nvSpPr>
            <p:spPr>
              <a:xfrm>
                <a:off x="0" y="609600"/>
                <a:ext cx="9144000" cy="6248400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FFD5A9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23" name="Group 123"/>
            <p:cNvGrpSpPr/>
            <p:nvPr/>
          </p:nvGrpSpPr>
          <p:grpSpPr>
            <a:xfrm>
              <a:off x="0" y="0"/>
              <a:ext cx="2646363" cy="5735638"/>
              <a:chOff x="0" y="0"/>
              <a:chExt cx="2646362" cy="5735637"/>
            </a:xfrm>
          </p:grpSpPr>
          <p:pic>
            <p:nvPicPr>
              <p:cNvPr id="118" name="grapes.png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8762" y="0"/>
                <a:ext cx="847726" cy="50038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121" name="Group 121"/>
              <p:cNvGrpSpPr/>
              <p:nvPr/>
            </p:nvGrpSpPr>
            <p:grpSpPr>
              <a:xfrm>
                <a:off x="358775" y="0"/>
                <a:ext cx="127000" cy="5735638"/>
                <a:chOff x="0" y="0"/>
                <a:chExt cx="127000" cy="5735637"/>
              </a:xfrm>
            </p:grpSpPr>
            <p:sp>
              <p:nvSpPr>
                <p:cNvPr id="119" name="Shape 119"/>
                <p:cNvSpPr/>
                <p:nvPr/>
              </p:nvSpPr>
              <p:spPr>
                <a:xfrm>
                  <a:off x="0" y="0"/>
                  <a:ext cx="127000" cy="1354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A6FBA9"/>
                    </a:gs>
                    <a:gs pos="100000">
                      <a:srgbClr val="007600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20" name="Shape 120"/>
                <p:cNvSpPr/>
                <p:nvPr/>
              </p:nvSpPr>
              <p:spPr>
                <a:xfrm>
                  <a:off x="0" y="1333500"/>
                  <a:ext cx="127000" cy="4402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100000">
                      <a:srgbClr val="A6FBA9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122" name="Shape 122"/>
              <p:cNvSpPr/>
              <p:nvPr/>
            </p:nvSpPr>
            <p:spPr>
              <a:xfrm>
                <a:off x="0" y="550862"/>
                <a:ext cx="2646363" cy="127001"/>
              </a:xfrm>
              <a:prstGeom prst="rect">
                <a:avLst/>
              </a:prstGeom>
              <a:gradFill flip="none" rotWithShape="1">
                <a:gsLst>
                  <a:gs pos="0">
                    <a:srgbClr val="FFADD6"/>
                  </a:gs>
                  <a:gs pos="100000">
                    <a:srgbClr val="FFD5A9"/>
                  </a:gs>
                </a:gsLst>
                <a:lin ang="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III.  Halogens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A.  Found in Group # 17</a:t>
            </a:r>
          </a:p>
          <a:p>
            <a:pPr marL="824411" indent="-326571"/>
            <a:r>
              <a:t>B.  Characteristics</a:t>
            </a:r>
          </a:p>
          <a:p>
            <a:pPr lvl="1" marL="1221739" indent="-266700"/>
            <a:r>
              <a:t>1.  7 electrons in outer energy level</a:t>
            </a:r>
          </a:p>
          <a:p>
            <a:pPr lvl="1" marL="1221739" indent="-266700"/>
            <a:r>
              <a:t>2.  If a halogen gains an electron from a metal an ionic compound is formed (salt)</a:t>
            </a:r>
          </a:p>
          <a:p>
            <a:pPr lvl="1" marL="1221739" indent="-266700"/>
            <a:r>
              <a:t>3.  In most of the foods you eat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 13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30" name="Group 13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128" name="Shape 128"/>
              <p:cNvSpPr/>
              <p:nvPr/>
            </p:nvSpPr>
            <p:spPr>
              <a:xfrm>
                <a:off x="0" y="0"/>
                <a:ext cx="9144000" cy="609600"/>
              </a:xfrm>
              <a:prstGeom prst="rect">
                <a:avLst/>
              </a:prstGeom>
              <a:gradFill flip="none" rotWithShape="1">
                <a:gsLst>
                  <a:gs pos="0">
                    <a:srgbClr val="FFD5A9"/>
                  </a:gs>
                  <a:gs pos="100000">
                    <a:srgbClr val="FFADD6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0" y="609600"/>
                <a:ext cx="9144000" cy="6248400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FFD5A9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36" name="Group 136"/>
            <p:cNvGrpSpPr/>
            <p:nvPr/>
          </p:nvGrpSpPr>
          <p:grpSpPr>
            <a:xfrm>
              <a:off x="0" y="0"/>
              <a:ext cx="2646363" cy="5735638"/>
              <a:chOff x="0" y="0"/>
              <a:chExt cx="2646362" cy="5735637"/>
            </a:xfrm>
          </p:grpSpPr>
          <p:pic>
            <p:nvPicPr>
              <p:cNvPr id="131" name="grapes.png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8762" y="0"/>
                <a:ext cx="847726" cy="50038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134" name="Group 134"/>
              <p:cNvGrpSpPr/>
              <p:nvPr/>
            </p:nvGrpSpPr>
            <p:grpSpPr>
              <a:xfrm>
                <a:off x="358775" y="0"/>
                <a:ext cx="127000" cy="5735638"/>
                <a:chOff x="0" y="0"/>
                <a:chExt cx="127000" cy="5735637"/>
              </a:xfrm>
            </p:grpSpPr>
            <p:sp>
              <p:nvSpPr>
                <p:cNvPr id="132" name="Shape 132"/>
                <p:cNvSpPr/>
                <p:nvPr/>
              </p:nvSpPr>
              <p:spPr>
                <a:xfrm>
                  <a:off x="0" y="0"/>
                  <a:ext cx="127000" cy="1354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A6FBA9"/>
                    </a:gs>
                    <a:gs pos="100000">
                      <a:srgbClr val="007600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3" name="Shape 133"/>
                <p:cNvSpPr/>
                <p:nvPr/>
              </p:nvSpPr>
              <p:spPr>
                <a:xfrm>
                  <a:off x="0" y="1333500"/>
                  <a:ext cx="127000" cy="4402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100000">
                      <a:srgbClr val="A6FBA9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135" name="Shape 135"/>
              <p:cNvSpPr/>
              <p:nvPr/>
            </p:nvSpPr>
            <p:spPr>
              <a:xfrm>
                <a:off x="0" y="550862"/>
                <a:ext cx="2646363" cy="127001"/>
              </a:xfrm>
              <a:prstGeom prst="rect">
                <a:avLst/>
              </a:prstGeom>
              <a:gradFill flip="none" rotWithShape="1">
                <a:gsLst>
                  <a:gs pos="0">
                    <a:srgbClr val="FFADD6"/>
                  </a:gs>
                  <a:gs pos="100000">
                    <a:srgbClr val="FFD5A9"/>
                  </a:gs>
                </a:gsLst>
                <a:lin ang="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III.  Halogens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C.  Uses:</a:t>
            </a:r>
          </a:p>
          <a:p>
            <a:pPr lvl="1" marL="1221739" indent="-266700"/>
            <a:r>
              <a:t>a.  Chlorine in pools</a:t>
            </a:r>
          </a:p>
          <a:p>
            <a:pPr lvl="1" marL="1221739" indent="-266700"/>
            <a:r>
              <a:t>b.  Bromine dyes in cosmetics (lipstick)</a:t>
            </a:r>
          </a:p>
          <a:p>
            <a:pPr lvl="1" marL="1221739" indent="-266700"/>
            <a:r>
              <a:t>c.  Household cleaning agents, bleaches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roup 15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43" name="Group 143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141" name="Shape 141"/>
              <p:cNvSpPr/>
              <p:nvPr/>
            </p:nvSpPr>
            <p:spPr>
              <a:xfrm>
                <a:off x="0" y="0"/>
                <a:ext cx="9144000" cy="609600"/>
              </a:xfrm>
              <a:prstGeom prst="rect">
                <a:avLst/>
              </a:prstGeom>
              <a:gradFill flip="none" rotWithShape="1">
                <a:gsLst>
                  <a:gs pos="0">
                    <a:srgbClr val="FFD5A9"/>
                  </a:gs>
                  <a:gs pos="100000">
                    <a:srgbClr val="FFADD6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42" name="Shape 142"/>
              <p:cNvSpPr/>
              <p:nvPr/>
            </p:nvSpPr>
            <p:spPr>
              <a:xfrm>
                <a:off x="0" y="609600"/>
                <a:ext cx="9144000" cy="6248400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FFD5A9"/>
                  </a:gs>
                </a:gsLst>
                <a:lin ang="1620000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49" name="Group 149"/>
            <p:cNvGrpSpPr/>
            <p:nvPr/>
          </p:nvGrpSpPr>
          <p:grpSpPr>
            <a:xfrm>
              <a:off x="0" y="0"/>
              <a:ext cx="2646363" cy="5735638"/>
              <a:chOff x="0" y="0"/>
              <a:chExt cx="2646362" cy="5735637"/>
            </a:xfrm>
          </p:grpSpPr>
          <p:pic>
            <p:nvPicPr>
              <p:cNvPr id="144" name="grapes.png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58762" y="0"/>
                <a:ext cx="847726" cy="50038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147" name="Group 147"/>
              <p:cNvGrpSpPr/>
              <p:nvPr/>
            </p:nvGrpSpPr>
            <p:grpSpPr>
              <a:xfrm>
                <a:off x="358775" y="0"/>
                <a:ext cx="127000" cy="5735638"/>
                <a:chOff x="0" y="0"/>
                <a:chExt cx="127000" cy="5735637"/>
              </a:xfrm>
            </p:grpSpPr>
            <p:sp>
              <p:nvSpPr>
                <p:cNvPr id="145" name="Shape 145"/>
                <p:cNvSpPr/>
                <p:nvPr/>
              </p:nvSpPr>
              <p:spPr>
                <a:xfrm>
                  <a:off x="0" y="0"/>
                  <a:ext cx="127000" cy="1354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A6FBA9"/>
                    </a:gs>
                    <a:gs pos="100000">
                      <a:srgbClr val="007600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6" name="Shape 146"/>
                <p:cNvSpPr/>
                <p:nvPr/>
              </p:nvSpPr>
              <p:spPr>
                <a:xfrm>
                  <a:off x="0" y="1333500"/>
                  <a:ext cx="127000" cy="4402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FFFF"/>
                    </a:gs>
                    <a:gs pos="100000">
                      <a:srgbClr val="A6FBA9"/>
                    </a:gs>
                  </a:gsLst>
                  <a:lin ang="16200000" scaled="0"/>
                </a:gradFill>
                <a:ln w="9525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148" name="Shape 148"/>
              <p:cNvSpPr/>
              <p:nvPr/>
            </p:nvSpPr>
            <p:spPr>
              <a:xfrm>
                <a:off x="0" y="550862"/>
                <a:ext cx="2646363" cy="127001"/>
              </a:xfrm>
              <a:prstGeom prst="rect">
                <a:avLst/>
              </a:prstGeom>
              <a:gradFill flip="none" rotWithShape="1">
                <a:gsLst>
                  <a:gs pos="0">
                    <a:srgbClr val="FFADD6"/>
                  </a:gs>
                  <a:gs pos="100000">
                    <a:srgbClr val="FFD5A9"/>
                  </a:gs>
                </a:gsLst>
                <a:lin ang="0" scaled="0"/>
              </a:gradFill>
              <a:ln w="9525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IV.  Noble Gases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A.  Found in Group # 18</a:t>
            </a:r>
          </a:p>
          <a:p>
            <a:pPr marL="824411" indent="-326571"/>
            <a:r>
              <a:t>B.  Characteristics</a:t>
            </a:r>
          </a:p>
          <a:p>
            <a:pPr lvl="1" marL="1221739" indent="-266700"/>
            <a:r>
              <a:t>1.  Outer energy level is full with 8 electrons</a:t>
            </a:r>
          </a:p>
          <a:p>
            <a:pPr lvl="1" marL="1221739" indent="-266700"/>
            <a:r>
              <a:t>2.  Colorless gases</a:t>
            </a:r>
          </a:p>
          <a:p>
            <a:pPr lvl="1" marL="1221739" indent="-266700"/>
            <a:r>
              <a:t>3.  Don’t really combine with other elements</a:t>
            </a:r>
          </a:p>
          <a:p>
            <a:pPr lvl="1" marL="1221739" indent="-266700"/>
            <a:r>
              <a:t>4.  All exist in Earth’s atmosphere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2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7B1979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Impact"/>
        <a:ea typeface="Impact"/>
        <a:cs typeface="Impact"/>
      </a:majorFont>
      <a:minorFont>
        <a:latin typeface="Impact"/>
        <a:ea typeface="Impact"/>
        <a:cs typeface="Impac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6FBA9"/>
        </a:solidFill>
        <a:ln w="9525" cap="flat">
          <a:solidFill>
            <a:srgbClr val="7B1979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7B1979"/>
            </a:solidFill>
            <a:effectLst/>
            <a:uFill>
              <a:solidFill>
                <a:srgbClr val="7B1979"/>
              </a:solidFill>
            </a:uFill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7B1979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7B1979"/>
            </a:solidFill>
            <a:effectLst/>
            <a:uFill>
              <a:solidFill>
                <a:srgbClr val="7B1979"/>
              </a:solidFill>
            </a:uFill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Impact"/>
        <a:ea typeface="Impact"/>
        <a:cs typeface="Impact"/>
      </a:majorFont>
      <a:minorFont>
        <a:latin typeface="Impact"/>
        <a:ea typeface="Impact"/>
        <a:cs typeface="Impac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6FBA9"/>
        </a:solidFill>
        <a:ln w="9525" cap="flat">
          <a:solidFill>
            <a:srgbClr val="7B1979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7B1979"/>
            </a:solidFill>
            <a:effectLst/>
            <a:uFill>
              <a:solidFill>
                <a:srgbClr val="7B1979"/>
              </a:solidFill>
            </a:uFill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7B1979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7B1979"/>
            </a:solidFill>
            <a:effectLst/>
            <a:uFill>
              <a:solidFill>
                <a:srgbClr val="7B1979"/>
              </a:solidFill>
            </a:uFill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