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Times New Roman"/>
        <a:ea typeface="Times New Roman"/>
        <a:cs typeface="Times New Roman"/>
        <a:sym typeface="Times New Roman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Times New Roman"/>
        <a:ea typeface="Times New Roman"/>
        <a:cs typeface="Times New Roman"/>
        <a:sym typeface="Times New Roman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Times New Roman"/>
        <a:ea typeface="Times New Roman"/>
        <a:cs typeface="Times New Roman"/>
        <a:sym typeface="Times New Roman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Times New Roman"/>
        <a:ea typeface="Times New Roman"/>
        <a:cs typeface="Times New Roman"/>
        <a:sym typeface="Times New Roman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Times New Roman"/>
        <a:ea typeface="Times New Roman"/>
        <a:cs typeface="Times New Roman"/>
        <a:sym typeface="Times New Roman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Times New Roman"/>
        <a:ea typeface="Times New Roman"/>
        <a:cs typeface="Times New Roman"/>
        <a:sym typeface="Times New Roman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Times New Roman"/>
        <a:ea typeface="Times New Roman"/>
        <a:cs typeface="Times New Roman"/>
        <a:sym typeface="Times New Roman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Times New Roman"/>
        <a:ea typeface="Times New Roman"/>
        <a:cs typeface="Times New Roman"/>
        <a:sym typeface="Times New Roman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4" name="Shape 24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9144000" cy="381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3780" y="21600"/>
                  </a:lnTo>
                  <a:lnTo>
                    <a:pt x="21600" y="1382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8" name="Shape 28"/>
          <p:cNvSpPr/>
          <p:nvPr>
            <p:ph type="title"/>
          </p:nvPr>
        </p:nvSpPr>
        <p:spPr>
          <a:xfrm>
            <a:off x="685800" y="1447800"/>
            <a:ext cx="77724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Shape 29"/>
          <p:cNvSpPr/>
          <p:nvPr>
            <p:ph type="body" sz="half" idx="1"/>
          </p:nvPr>
        </p:nvSpPr>
        <p:spPr>
          <a:xfrm>
            <a:off x="2057400" y="3886200"/>
            <a:ext cx="6400800" cy="2971800"/>
          </a:xfrm>
          <a:prstGeom prst="rect">
            <a:avLst/>
          </a:prstGeom>
        </p:spPr>
        <p:txBody>
          <a:bodyPr/>
          <a:lstStyle>
            <a:lvl1pPr marL="40639" indent="0">
              <a:buSzTx/>
              <a:buNone/>
            </a:lvl1pPr>
            <a:lvl2pPr marL="497840" indent="0" algn="ctr">
              <a:buSzTx/>
              <a:buNone/>
            </a:lvl2pPr>
            <a:lvl3pPr marL="955039" indent="0" algn="ctr">
              <a:buSzTx/>
              <a:buNone/>
            </a:lvl3pPr>
            <a:lvl4pPr marL="1412239" indent="0" algn="ctr">
              <a:buSzTx/>
              <a:buNone/>
            </a:lvl4pPr>
            <a:lvl5pPr marL="1869439" indent="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xfrm>
            <a:off x="8037289" y="6400800"/>
            <a:ext cx="308422" cy="317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Shape 2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" name="Shape 3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" name="Shape 4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" name="Shape 6"/>
          <p:cNvSpPr/>
          <p:nvPr>
            <p:ph type="title"/>
          </p:nvPr>
        </p:nvSpPr>
        <p:spPr>
          <a:xfrm>
            <a:off x="685800" y="152400"/>
            <a:ext cx="7772400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66825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7961089" y="6400800"/>
            <a:ext cx="308422" cy="317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584200">
              <a:defRPr sz="1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40639" marR="40639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ahoma"/>
        </a:defRPr>
      </a:lvl1pPr>
      <a:lvl2pPr marL="40639" marR="40639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ahoma"/>
        </a:defRPr>
      </a:lvl2pPr>
      <a:lvl3pPr marL="40639" marR="40639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ahoma"/>
        </a:defRPr>
      </a:lvl3pPr>
      <a:lvl4pPr marL="40639" marR="40639" indent="685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ahoma"/>
        </a:defRPr>
      </a:lvl4pPr>
      <a:lvl5pPr marL="40639" marR="40639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ahoma"/>
        </a:defRPr>
      </a:lvl5pPr>
      <a:lvl6pPr marL="40639" marR="40639" indent="1143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ahoma"/>
        </a:defRPr>
      </a:lvl6pPr>
      <a:lvl7pPr marL="40639" marR="40639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ahoma"/>
        </a:defRPr>
      </a:lvl7pPr>
      <a:lvl8pPr marL="40639" marR="40639" indent="1600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ahoma"/>
        </a:defRPr>
      </a:lvl8pPr>
      <a:lvl9pPr marL="40639" marR="40639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ahoma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ahom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Tahoma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Tahoma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Tahoma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Tahoma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Tahoma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Tahoma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Tahoma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Tahoma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929292"/>
            </a:solidFill>
          </a:u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9" name="Shape 39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" name="Shape 41"/>
            <p:cNvSpPr/>
            <p:nvPr/>
          </p:nvSpPr>
          <p:spPr>
            <a:xfrm>
              <a:off x="0" y="0"/>
              <a:ext cx="9144000" cy="381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3780" y="21600"/>
                  </a:lnTo>
                  <a:lnTo>
                    <a:pt x="21600" y="1382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Metals Outline</a:t>
            </a:r>
          </a:p>
        </p:txBody>
      </p:sp>
      <p:pic>
        <p:nvPicPr>
          <p:cNvPr id="44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2362200"/>
            <a:ext cx="6400801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4" name="Shape 104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108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09600"/>
            <a:ext cx="3962400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6800" y="2743200"/>
            <a:ext cx="3733801" cy="280035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1295400" y="3886200"/>
            <a:ext cx="26797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Magnesium</a:t>
            </a:r>
          </a:p>
        </p:txBody>
      </p:sp>
      <p:sp>
        <p:nvSpPr>
          <p:cNvPr id="111" name="Shape 111"/>
          <p:cNvSpPr/>
          <p:nvPr/>
        </p:nvSpPr>
        <p:spPr>
          <a:xfrm>
            <a:off x="5638800" y="5867400"/>
            <a:ext cx="28321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Calcium Carbonate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3" name="Shape 113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IV.  Transition Metals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4411" indent="-326571"/>
            <a:r>
              <a:t>A.  Found in Groups 3 to 12</a:t>
            </a:r>
          </a:p>
          <a:p>
            <a:pPr marL="824411" indent="-326571"/>
            <a:r>
              <a:t>B.  General characteristics</a:t>
            </a:r>
          </a:p>
          <a:p>
            <a:pPr lvl="1" marL="1221739" indent="-266700"/>
            <a:r>
              <a:t>1.  1 or 2 electrons in outer energy level</a:t>
            </a:r>
          </a:p>
          <a:p>
            <a:pPr lvl="1" marL="1221739" indent="-266700"/>
            <a:r>
              <a:t>2.  Less active than those in groups 1 &amp; 2</a:t>
            </a:r>
          </a:p>
          <a:p>
            <a:pPr lvl="1" marL="1221739" indent="-266700"/>
            <a:r>
              <a:t>3.  Shiny</a:t>
            </a:r>
          </a:p>
          <a:p>
            <a:pPr lvl="1" marL="1221739" indent="-266700"/>
            <a:r>
              <a:t>4.  High melting points</a:t>
            </a:r>
          </a:p>
          <a:p>
            <a:pPr lvl="1" marL="1221739" indent="-266700"/>
            <a:r>
              <a:t>5.  Good conductors of heat and electricity</a:t>
            </a:r>
          </a:p>
          <a:p>
            <a:pPr lvl="1" marL="1221739" indent="-266700"/>
            <a:r>
              <a:t>6.  Found in ores (minerals w/ metal compounds)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0" name="Shape 120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124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762000"/>
            <a:ext cx="2514600" cy="205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762000"/>
            <a:ext cx="2857500" cy="205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600" y="3505200"/>
            <a:ext cx="2743201" cy="266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05400" y="3276600"/>
            <a:ext cx="2819401" cy="259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4724400" y="3124200"/>
            <a:ext cx="31369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Copper</a:t>
            </a:r>
          </a:p>
        </p:txBody>
      </p:sp>
      <p:sp>
        <p:nvSpPr>
          <p:cNvPr id="129" name="Shape 129"/>
          <p:cNvSpPr/>
          <p:nvPr/>
        </p:nvSpPr>
        <p:spPr>
          <a:xfrm>
            <a:off x="5181600" y="5791200"/>
            <a:ext cx="29845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Platinum</a:t>
            </a:r>
          </a:p>
        </p:txBody>
      </p:sp>
      <p:sp>
        <p:nvSpPr>
          <p:cNvPr id="130" name="Shape 130"/>
          <p:cNvSpPr/>
          <p:nvPr/>
        </p:nvSpPr>
        <p:spPr>
          <a:xfrm>
            <a:off x="1295399" y="3048000"/>
            <a:ext cx="2298701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Silver</a:t>
            </a:r>
          </a:p>
        </p:txBody>
      </p:sp>
      <p:sp>
        <p:nvSpPr>
          <p:cNvPr id="131" name="Shape 131"/>
          <p:cNvSpPr/>
          <p:nvPr/>
        </p:nvSpPr>
        <p:spPr>
          <a:xfrm>
            <a:off x="1371600" y="6324600"/>
            <a:ext cx="2527301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Iron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3" name="Shape 133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V.  Inner Transition Metals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4411" indent="-326571"/>
            <a:r>
              <a:t>A.  Found in 2 separate rows on the bottom</a:t>
            </a:r>
          </a:p>
          <a:p>
            <a:pPr marL="824411" indent="-326571"/>
            <a:r>
              <a:t>B.  Characteristics of Lathanides (1st row)</a:t>
            </a:r>
          </a:p>
          <a:p>
            <a:pPr lvl="1" marL="1221739" indent="-266700"/>
            <a:r>
              <a:t>1.  Elements with atomic #’s 58-71</a:t>
            </a:r>
          </a:p>
          <a:p>
            <a:pPr lvl="1" marL="1221739" indent="-266700"/>
            <a:r>
              <a:t>2.  Used for?? Colors on your T.V., film industry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0" name="Shape 140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V.  Inner Transition Metals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4411" indent="-326571"/>
            <a:r>
              <a:t>C.  Characteristics of Actinides (2nd row)</a:t>
            </a:r>
          </a:p>
          <a:p>
            <a:pPr lvl="1" marL="1221739" indent="-266700"/>
            <a:r>
              <a:t>1.  Elements with atomic #’s of 90-103</a:t>
            </a:r>
          </a:p>
          <a:p>
            <a:pPr lvl="1" marL="1221739" indent="-266700"/>
            <a:r>
              <a:t>2.  All actinides are radioactive and unstable.</a:t>
            </a:r>
          </a:p>
          <a:p>
            <a:pPr lvl="1" marL="1221739" indent="-266700"/>
            <a:r>
              <a:t>3.  Two uses??  Weapons, camera lenses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6" name="Shape 46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I.  General Characteristics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4411" indent="-326571"/>
            <a:r>
              <a:t>A.  Most metals are silver or gray</a:t>
            </a:r>
          </a:p>
          <a:p>
            <a:pPr marL="824411" indent="-326571"/>
            <a:r>
              <a:t>B.  Most metals have high melting points (except gold and silver)</a:t>
            </a:r>
          </a:p>
          <a:p>
            <a:pPr marL="824411" indent="-326571"/>
            <a:r>
              <a:t>C.  Hard, shiny solids at room temp.</a:t>
            </a:r>
          </a:p>
          <a:p>
            <a:pPr marL="824411" indent="-326571"/>
            <a:r>
              <a:t>D.  Good conductors of heat and electricity</a:t>
            </a:r>
          </a:p>
          <a:p>
            <a:pPr marL="824411" indent="-326571"/>
            <a:r>
              <a:t>E.  Reflect light (luster)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3" name="Shape 53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General Characteristics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4411" indent="-326571"/>
            <a:r>
              <a:t>F.  Malleable (hammered or rolled into sheets)</a:t>
            </a:r>
          </a:p>
          <a:p>
            <a:pPr marL="824411" indent="-326571"/>
            <a:r>
              <a:t>G.  Ductile (drawn into wires)</a:t>
            </a:r>
          </a:p>
          <a:p>
            <a:pPr marL="824411" indent="-326571"/>
            <a:r>
              <a:t>H.  1-3 electrons in their outer energy levels</a:t>
            </a:r>
          </a:p>
          <a:p>
            <a:pPr marL="824411" indent="-326571"/>
            <a:r>
              <a:t>I.  Gives up electrons easily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0" name="Shape 60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General Characteristics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4411" indent="-326571"/>
            <a:r>
              <a:t>AND……………………..Write this down!!……….</a:t>
            </a:r>
          </a:p>
          <a:p>
            <a:pPr marL="824411" indent="-326571"/>
            <a:r>
              <a:t>MOST ARE SOLID AT ROOM TEMP.</a:t>
            </a:r>
          </a:p>
          <a:p>
            <a:pPr marL="824411" indent="-326571"/>
            <a:r>
              <a:t>ABOUT 80% OF KNOWN ELEMENTS ARE METALS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7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7" name="Shape 67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" name="Shape 68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" name="Shape 69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II.  Alkali Metals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4411" indent="-326571"/>
            <a:r>
              <a:t>A.  Found in Group 1</a:t>
            </a:r>
          </a:p>
          <a:p>
            <a:pPr marL="824411" indent="-326571"/>
            <a:r>
              <a:t>B.  General characteristics</a:t>
            </a:r>
          </a:p>
          <a:p>
            <a:pPr lvl="1" marL="1221739" indent="-266700"/>
            <a:r>
              <a:t>1.  Soft, low densities, melt at low temps.</a:t>
            </a:r>
          </a:p>
          <a:p>
            <a:pPr lvl="1" marL="1221739" indent="-266700"/>
            <a:r>
              <a:t>2.  Highly reactive - combine easily with other elements</a:t>
            </a:r>
          </a:p>
          <a:p>
            <a:pPr lvl="1" marL="1221739" indent="-266700"/>
            <a:r>
              <a:t>3.  1 electron in its outer energy level</a:t>
            </a:r>
          </a:p>
          <a:p>
            <a:pPr lvl="1" marL="1221739" indent="-266700"/>
            <a:r>
              <a:t>4.  Found in nature only in the form of compounds  ex:  Nacl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4" name="Shape 74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" name="Shape 76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II.  Alkali Metals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1221739" indent="-266700"/>
            <a:r>
              <a:t>5.  Some uses:</a:t>
            </a:r>
          </a:p>
          <a:p>
            <a:pPr lvl="2" marL="1686559" indent="-274319"/>
            <a:r>
              <a:t>a.  Need potassium and sodium to stay healthy </a:t>
            </a:r>
          </a:p>
          <a:p>
            <a:pPr lvl="2" marL="1686559" indent="-274319"/>
            <a:r>
              <a:t>b.  Use lithium compounds to treat bipolar disorder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1" name="Shape 81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2" name="Shape 82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3" name="Shape 83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85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381000"/>
            <a:ext cx="3657601" cy="220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2895600"/>
            <a:ext cx="3924301" cy="26670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1371600" y="3200400"/>
            <a:ext cx="2908301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Sodium</a:t>
            </a:r>
          </a:p>
        </p:txBody>
      </p:sp>
      <p:sp>
        <p:nvSpPr>
          <p:cNvPr id="88" name="Shape 88"/>
          <p:cNvSpPr/>
          <p:nvPr/>
        </p:nvSpPr>
        <p:spPr>
          <a:xfrm>
            <a:off x="4953000" y="6019800"/>
            <a:ext cx="35941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Potassium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0" name="Shape 90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2" name="Shape 92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III.  Alkaline Earth Metals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4411" indent="-326571"/>
            <a:r>
              <a:t>A.  Found in Group 2</a:t>
            </a:r>
          </a:p>
          <a:p>
            <a:pPr marL="824411" indent="-326571"/>
            <a:r>
              <a:t>B.  General Characteristics</a:t>
            </a:r>
          </a:p>
          <a:p>
            <a:pPr lvl="1" marL="1221739" indent="-266700"/>
            <a:r>
              <a:t>1.  So reactive that they are not found freely in nature</a:t>
            </a:r>
          </a:p>
          <a:p>
            <a:pPr lvl="1" marL="1221739" indent="-266700"/>
            <a:r>
              <a:t>2.  2 electrons in outer energy level</a:t>
            </a:r>
          </a:p>
          <a:p>
            <a:pPr lvl="1" marL="1221739" indent="-266700"/>
            <a:r>
              <a:t>3.  Shiny, malleable, ductile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10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7" name="Shape 97"/>
            <p:cNvSpPr/>
            <p:nvPr/>
          </p:nvSpPr>
          <p:spPr>
            <a:xfrm>
              <a:off x="1600200" y="0"/>
              <a:ext cx="7543800" cy="6858000"/>
            </a:xfrm>
            <a:prstGeom prst="rect">
              <a:avLst/>
            </a:prstGeom>
            <a:solidFill>
              <a:srgbClr val="0000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8" name="Shape 98"/>
            <p:cNvSpPr/>
            <p:nvPr/>
          </p:nvSpPr>
          <p:spPr>
            <a:xfrm>
              <a:off x="0" y="0"/>
              <a:ext cx="1600200" cy="6858000"/>
            </a:xfrm>
            <a:prstGeom prst="rect">
              <a:avLst/>
            </a:prstGeom>
            <a:solidFill>
              <a:srgbClr val="FF2600"/>
            </a:solidFill>
            <a:ln w="952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0"/>
              <a:ext cx="9144000" cy="19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780" y="21600"/>
                  </a:lnTo>
                  <a:lnTo>
                    <a:pt x="21600" y="6048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III. Alkaline Earth Metals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1221739" indent="-266700"/>
            <a:r>
              <a:t>4.  Uses for Magnesium:</a:t>
            </a:r>
          </a:p>
          <a:p>
            <a:pPr lvl="2" marL="1686559" indent="-274319"/>
            <a:r>
              <a:t>a.  Used in fireworks to produce bright white color</a:t>
            </a:r>
          </a:p>
          <a:p>
            <a:pPr lvl="2" marL="1686559" indent="-274319"/>
            <a:r>
              <a:t>baseball and softball bats</a:t>
            </a:r>
          </a:p>
          <a:p>
            <a:pPr lvl="2" marL="1686559" indent="-274319"/>
            <a:r>
              <a:t>5.  Uses for Calcium:</a:t>
            </a:r>
          </a:p>
          <a:p>
            <a:pPr lvl="2" marL="1686559" indent="-274319"/>
            <a:r>
              <a:t>a.  Calcium carbonate is in your bones to make them strong</a:t>
            </a:r>
          </a:p>
          <a:p>
            <a:pPr lvl="2" marL="1686559" indent="-274319"/>
            <a:r>
              <a:t>b.  Marble and limestone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929292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ahoma"/>
        <a:ea typeface="Tahoma"/>
        <a:cs typeface="Tahoma"/>
      </a:majorFont>
      <a:minorFont>
        <a:latin typeface="Tahoma"/>
        <a:ea typeface="Tahoma"/>
        <a:cs typeface="Taho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2600"/>
        </a:solidFill>
        <a:ln w="9525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ahoma"/>
        <a:ea typeface="Tahoma"/>
        <a:cs typeface="Tahoma"/>
      </a:majorFont>
      <a:minorFont>
        <a:latin typeface="Tahoma"/>
        <a:ea typeface="Tahoma"/>
        <a:cs typeface="Taho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2600"/>
        </a:solidFill>
        <a:ln w="9525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