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40639" marR="40639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1pPr>
    <a:lvl2pPr marL="40639" marR="40639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2pPr>
    <a:lvl3pPr marL="40639" marR="40639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3pPr>
    <a:lvl4pPr marL="40639" marR="40639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4pPr>
    <a:lvl5pPr marL="40639" marR="40639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5pPr>
    <a:lvl6pPr marL="40639" marR="40639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6pPr>
    <a:lvl7pPr marL="40639" marR="40639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7pPr>
    <a:lvl8pPr marL="40639" marR="40639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8pPr>
    <a:lvl9pPr marL="40639" marR="40639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" name="Shape 2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2pPr marL="783590" indent="-285750">
              <a:spcBef>
                <a:spcPts val="600"/>
              </a:spcBef>
              <a:buChar char="–"/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buChar char="–"/>
              <a:defRPr sz="2000"/>
            </a:lvl4pPr>
            <a:lvl5pPr marL="2098039" indent="-228600">
              <a:spcBef>
                <a:spcPts val="400"/>
              </a:spcBef>
              <a:buChar char="»"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7463966" y="6245225"/>
            <a:ext cx="312068" cy="298984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marL="0" marR="0" algn="ctr" defTabSz="584200"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40639" marR="40639" indent="228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40639" marR="40639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40639" marR="40639" indent="685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40639" marR="40639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40639" marR="40639" indent="1143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40639" marR="40639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40639" marR="40639" indent="1600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40639" marR="40639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titleStyle>
    <p:bodyStyle>
      <a:lvl1pPr marL="383540" marR="40639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824411" marR="40639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1259839" marR="40639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17780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/>
            <a:r>
              <a:t>Chemical Reactivity</a:t>
            </a:r>
          </a:p>
        </p:txBody>
      </p:sp>
      <p:sp>
        <p:nvSpPr>
          <p:cNvPr id="23" name="Shape 23"/>
          <p:cNvSpPr/>
          <p:nvPr>
            <p:ph type="body" sz="half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/>
          <a:p>
            <a:pPr marL="40639" indent="0" algn="ctr">
              <a:buClr>
                <a:srgbClr val="000000"/>
              </a:buClr>
              <a:buSzTx/>
              <a:buFont typeface="Arial"/>
              <a:buNone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6" name="Shape 2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24411" indent="-326571"/>
            <a:r>
              <a:t>1)  What part of the atom is involved in regular chemical reactions?  Why?</a:t>
            </a:r>
          </a:p>
          <a:p>
            <a:pPr>
              <a:buClr>
                <a:srgbClr val="000000"/>
              </a:buClr>
              <a:buFont typeface="Arial"/>
            </a:pPr>
            <a:r>
              <a:rPr b="1"/>
              <a:t>Answer:</a:t>
            </a:r>
            <a:r>
              <a:t>  Electrons because they are constantly moving!</a:t>
            </a:r>
          </a:p>
          <a:p>
            <a:pPr marL="824411" indent="-326571"/>
            <a:r>
              <a:t>2)  More specifically, which electrons are involved in chemical reactions?  Why?</a:t>
            </a:r>
          </a:p>
          <a:p>
            <a:pPr>
              <a:buClr>
                <a:srgbClr val="000000"/>
              </a:buClr>
              <a:buFont typeface="Arial"/>
            </a:pPr>
            <a:r>
              <a:rPr b="1"/>
              <a:t>Answer:</a:t>
            </a:r>
            <a:r>
              <a:t>  valence electrons because they are in the outermost energy level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9" name="Shape 2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24411" indent="-326571"/>
            <a:r>
              <a:t>3)  What determines how reactive an element will be?</a:t>
            </a:r>
          </a:p>
          <a:p>
            <a:pPr>
              <a:buClr>
                <a:srgbClr val="000000"/>
              </a:buClr>
              <a:buFont typeface="Arial"/>
            </a:pPr>
            <a:r>
              <a:rPr b="1"/>
              <a:t>Answer:</a:t>
            </a:r>
            <a:r>
              <a:t>  # of valence electrons; more unstable they are, the more reactive they will be!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Reactivity Rules for Metals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24411" indent="-326571"/>
            <a:r>
              <a:t>Rank the following metals in order from </a:t>
            </a:r>
            <a:r>
              <a:rPr b="1"/>
              <a:t>most to least</a:t>
            </a:r>
            <a:r>
              <a:t> reactive.</a:t>
            </a:r>
          </a:p>
          <a:p>
            <a:pPr marL="824411" indent="-326571"/>
            <a:r>
              <a:t>Ni, Na, Au, Ca, Ag</a:t>
            </a:r>
          </a:p>
          <a:p>
            <a:pPr marL="824411" indent="-326571"/>
          </a:p>
          <a:p>
            <a:pPr>
              <a:buClr>
                <a:srgbClr val="000000"/>
              </a:buClr>
              <a:buFont typeface="Arial"/>
            </a:pPr>
            <a:r>
              <a:rPr b="1"/>
              <a:t>Answer:</a:t>
            </a:r>
            <a:r>
              <a:t>  Na, Ca, Ni, Ag, Au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xfrm>
            <a:off x="457200" y="168275"/>
            <a:ext cx="8229600" cy="1355725"/>
          </a:xfrm>
          <a:prstGeom prst="rect">
            <a:avLst/>
          </a:prstGeom>
        </p:spPr>
        <p:txBody>
          <a:bodyPr/>
          <a:lstStyle/>
          <a:p>
            <a:pPr/>
            <a:r>
              <a:t>Reactivity for Nonmetals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24411" indent="-326571"/>
            <a:r>
              <a:t>Rank the following nonmetals in order from </a:t>
            </a:r>
            <a:r>
              <a:rPr b="1"/>
              <a:t>most to least reactive.</a:t>
            </a:r>
            <a:endParaRPr b="1"/>
          </a:p>
          <a:p>
            <a:pPr>
              <a:buClr>
                <a:srgbClr val="000000"/>
              </a:buClr>
              <a:buFont typeface="Arial"/>
              <a:defRPr b="1"/>
            </a:pPr>
          </a:p>
          <a:p>
            <a:pPr marL="824411" indent="-326571"/>
            <a:r>
              <a:t>F, O, Cl, P</a:t>
            </a:r>
          </a:p>
          <a:p>
            <a:pPr marL="824411" indent="-326571"/>
          </a:p>
          <a:p>
            <a:pPr>
              <a:buClr>
                <a:srgbClr val="000000"/>
              </a:buClr>
              <a:buFont typeface="Arial"/>
            </a:pPr>
            <a:r>
              <a:rPr b="1"/>
              <a:t>Answer:</a:t>
            </a:r>
            <a:r>
              <a:t>  F, Cl, O, P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9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